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>
  <p:sldMasterIdLst>
    <p:sldMasterId id="2147483673" r:id="rId1"/>
  </p:sldMasterIdLst>
  <p:notesMasterIdLst>
    <p:notesMasterId r:id="rId34"/>
  </p:notesMasterIdLst>
  <p:handoutMasterIdLst>
    <p:handoutMasterId r:id="rId35"/>
  </p:handoutMasterIdLst>
  <p:sldIdLst>
    <p:sldId id="378" r:id="rId2"/>
    <p:sldId id="650" r:id="rId3"/>
    <p:sldId id="660" r:id="rId4"/>
    <p:sldId id="661" r:id="rId5"/>
    <p:sldId id="646" r:id="rId6"/>
    <p:sldId id="659" r:id="rId7"/>
    <p:sldId id="662" r:id="rId8"/>
    <p:sldId id="672" r:id="rId9"/>
    <p:sldId id="663" r:id="rId10"/>
    <p:sldId id="686" r:id="rId11"/>
    <p:sldId id="664" r:id="rId12"/>
    <p:sldId id="665" r:id="rId13"/>
    <p:sldId id="666" r:id="rId14"/>
    <p:sldId id="667" r:id="rId15"/>
    <p:sldId id="668" r:id="rId16"/>
    <p:sldId id="673" r:id="rId17"/>
    <p:sldId id="669" r:id="rId18"/>
    <p:sldId id="685" r:id="rId19"/>
    <p:sldId id="670" r:id="rId20"/>
    <p:sldId id="671" r:id="rId21"/>
    <p:sldId id="677" r:id="rId22"/>
    <p:sldId id="674" r:id="rId23"/>
    <p:sldId id="675" r:id="rId24"/>
    <p:sldId id="676" r:id="rId25"/>
    <p:sldId id="678" r:id="rId26"/>
    <p:sldId id="679" r:id="rId27"/>
    <p:sldId id="680" r:id="rId28"/>
    <p:sldId id="683" r:id="rId29"/>
    <p:sldId id="684" r:id="rId30"/>
    <p:sldId id="681" r:id="rId31"/>
    <p:sldId id="682" r:id="rId32"/>
    <p:sldId id="591" r:id="rId33"/>
  </p:sldIdLst>
  <p:sldSz cx="12190413" cy="6858000"/>
  <p:notesSz cx="6799263" cy="9929813"/>
  <p:custDataLst>
    <p:tags r:id="rId36"/>
  </p:custDataLst>
  <p:defaultTextStyle>
    <a:defPPr>
      <a:defRPr lang="de-DE"/>
    </a:defPPr>
    <a:lvl1pPr marL="0" algn="l" defTabSz="914309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1pPr>
    <a:lvl2pPr marL="457154" algn="l" defTabSz="914309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2pPr>
    <a:lvl3pPr marL="914309" algn="l" defTabSz="914309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3pPr>
    <a:lvl4pPr marL="1371463" algn="l" defTabSz="914309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4pPr>
    <a:lvl5pPr marL="1828617" algn="l" defTabSz="914309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5pPr>
    <a:lvl6pPr marL="2285771" algn="l" defTabSz="914309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6pPr>
    <a:lvl7pPr marL="2742926" algn="l" defTabSz="914309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7pPr>
    <a:lvl8pPr marL="3200080" algn="l" defTabSz="914309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8pPr>
    <a:lvl9pPr marL="3657234" algn="l" defTabSz="914309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981" userDrawn="1">
          <p15:clr>
            <a:srgbClr val="A4A3A4"/>
          </p15:clr>
        </p15:guide>
        <p15:guide id="2" pos="338" userDrawn="1">
          <p15:clr>
            <a:srgbClr val="A4A3A4"/>
          </p15:clr>
        </p15:guide>
        <p15:guide id="3" orient="horz" pos="3657" userDrawn="1">
          <p15:clr>
            <a:srgbClr val="A4A3A4"/>
          </p15:clr>
        </p15:guide>
        <p15:guide id="4" pos="7339" userDrawn="1">
          <p15:clr>
            <a:srgbClr val="A4A3A4"/>
          </p15:clr>
        </p15:guide>
        <p15:guide id="5" orient="horz">
          <p15:clr>
            <a:srgbClr val="A4A3A4"/>
          </p15:clr>
        </p15:guide>
        <p15:guide id="6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8" userDrawn="1">
          <p15:clr>
            <a:srgbClr val="A4A3A4"/>
          </p15:clr>
        </p15:guide>
        <p15:guide id="2" pos="2142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415E9"/>
    <a:srgbClr val="91232D"/>
    <a:srgbClr val="99FF99"/>
    <a:srgbClr val="F3F3F3"/>
    <a:srgbClr val="EAEAEA"/>
    <a:srgbClr val="B2B2B2"/>
    <a:srgbClr val="777777"/>
    <a:srgbClr val="D9D9D9"/>
    <a:srgbClr val="9BBB59"/>
    <a:srgbClr val="C8303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ittlere Formatvorlag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Keine Formatvorlage, kein Raster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7E9639D4-E3E2-4D34-9284-5A2195B3D0D7}" styleName="Helle Formatvorlag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8EC20E35-A176-4012-BC5E-935CFFF8708E}" styleName="Mittlere Formatvorlag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5897" autoAdjust="0"/>
    <p:restoredTop sz="88737" autoAdjust="0"/>
  </p:normalViewPr>
  <p:slideViewPr>
    <p:cSldViewPr snapToGrid="0" snapToObjects="1" showGuides="1">
      <p:cViewPr varScale="1">
        <p:scale>
          <a:sx n="120" d="100"/>
          <a:sy n="120" d="100"/>
        </p:scale>
        <p:origin x="216" y="56"/>
      </p:cViewPr>
      <p:guideLst>
        <p:guide orient="horz" pos="981"/>
        <p:guide pos="338"/>
        <p:guide orient="horz" pos="3657"/>
        <p:guide pos="7339"/>
        <p:guide orient="horz"/>
        <p:guide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24" d="100"/>
        <a:sy n="124" d="100"/>
      </p:scale>
      <p:origin x="0" y="4278"/>
    </p:cViewPr>
  </p:sorterViewPr>
  <p:notesViewPr>
    <p:cSldViewPr snapToGrid="0" snapToObjects="1">
      <p:cViewPr varScale="1">
        <p:scale>
          <a:sx n="77" d="100"/>
          <a:sy n="77" d="100"/>
        </p:scale>
        <p:origin x="4032" y="90"/>
      </p:cViewPr>
      <p:guideLst>
        <p:guide orient="horz" pos="3128"/>
        <p:guide pos="214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46" cy="497047"/>
          </a:xfrm>
          <a:prstGeom prst="rect">
            <a:avLst/>
          </a:prstGeom>
        </p:spPr>
        <p:txBody>
          <a:bodyPr vert="horz" lIns="92172" tIns="46086" rIns="92172" bIns="46086" rtlCol="0"/>
          <a:lstStyle>
            <a:lvl1pPr algn="l">
              <a:defRPr sz="1200"/>
            </a:lvl1pPr>
          </a:lstStyle>
          <a:p>
            <a:endParaRPr lang="de-DE" dirty="0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3851998" y="0"/>
            <a:ext cx="2945646" cy="497047"/>
          </a:xfrm>
          <a:prstGeom prst="rect">
            <a:avLst/>
          </a:prstGeom>
        </p:spPr>
        <p:txBody>
          <a:bodyPr vert="horz" lIns="92172" tIns="46086" rIns="92172" bIns="46086" rtlCol="0"/>
          <a:lstStyle>
            <a:lvl1pPr algn="r">
              <a:defRPr sz="1200"/>
            </a:lvl1pPr>
          </a:lstStyle>
          <a:p>
            <a:fld id="{8450B8FC-714E-48A2-8E44-56D25F758704}" type="datetimeFigureOut">
              <a:rPr lang="de-DE" smtClean="0"/>
              <a:t>16.09.26</a:t>
            </a:fld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9432766"/>
            <a:ext cx="2945646" cy="497047"/>
          </a:xfrm>
          <a:prstGeom prst="rect">
            <a:avLst/>
          </a:prstGeom>
        </p:spPr>
        <p:txBody>
          <a:bodyPr vert="horz" lIns="92172" tIns="46086" rIns="92172" bIns="46086" rtlCol="0" anchor="b"/>
          <a:lstStyle>
            <a:lvl1pPr algn="l">
              <a:defRPr sz="1200"/>
            </a:lvl1pPr>
          </a:lstStyle>
          <a:p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3851998" y="9432766"/>
            <a:ext cx="2945646" cy="497047"/>
          </a:xfrm>
          <a:prstGeom prst="rect">
            <a:avLst/>
          </a:prstGeom>
        </p:spPr>
        <p:txBody>
          <a:bodyPr vert="horz" lIns="92172" tIns="46086" rIns="92172" bIns="46086" rtlCol="0" anchor="b"/>
          <a:lstStyle>
            <a:lvl1pPr algn="r">
              <a:defRPr sz="1200"/>
            </a:lvl1pPr>
          </a:lstStyle>
          <a:p>
            <a:fld id="{37EA0638-1204-433B-84FC-523B5B170F5E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9691859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347" cy="496491"/>
          </a:xfrm>
          <a:prstGeom prst="rect">
            <a:avLst/>
          </a:prstGeom>
        </p:spPr>
        <p:txBody>
          <a:bodyPr vert="horz" lIns="92172" tIns="46086" rIns="92172" bIns="46086" rtlCol="0"/>
          <a:lstStyle>
            <a:lvl1pPr algn="l">
              <a:defRPr sz="1200"/>
            </a:lvl1pPr>
          </a:lstStyle>
          <a:p>
            <a:endParaRPr lang="de-DE" dirty="0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51343" y="0"/>
            <a:ext cx="2946347" cy="496491"/>
          </a:xfrm>
          <a:prstGeom prst="rect">
            <a:avLst/>
          </a:prstGeom>
        </p:spPr>
        <p:txBody>
          <a:bodyPr vert="horz" lIns="92172" tIns="46086" rIns="92172" bIns="46086" rtlCol="0"/>
          <a:lstStyle>
            <a:lvl1pPr algn="r">
              <a:defRPr sz="1200"/>
            </a:lvl1pPr>
          </a:lstStyle>
          <a:p>
            <a:fld id="{569C9874-DE1E-48CB-A603-4C70CD126593}" type="datetimeFigureOut">
              <a:rPr lang="de-DE" smtClean="0"/>
              <a:pPr/>
              <a:t>16.09.26</a:t>
            </a:fld>
            <a:endParaRPr lang="de-DE" dirty="0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88900" y="744538"/>
            <a:ext cx="6621463" cy="37242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172" tIns="46086" rIns="92172" bIns="46086" rtlCol="0" anchor="ctr"/>
          <a:lstStyle/>
          <a:p>
            <a:endParaRPr lang="de-DE" dirty="0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79927" y="4716662"/>
            <a:ext cx="5439410" cy="4468416"/>
          </a:xfrm>
          <a:prstGeom prst="rect">
            <a:avLst/>
          </a:prstGeom>
        </p:spPr>
        <p:txBody>
          <a:bodyPr vert="horz" lIns="92172" tIns="46086" rIns="92172" bIns="46086" rtlCol="0">
            <a:normAutofit/>
          </a:bodyPr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9431599"/>
            <a:ext cx="2946347" cy="496491"/>
          </a:xfrm>
          <a:prstGeom prst="rect">
            <a:avLst/>
          </a:prstGeom>
        </p:spPr>
        <p:txBody>
          <a:bodyPr vert="horz" lIns="92172" tIns="46086" rIns="92172" bIns="46086" rtlCol="0" anchor="b"/>
          <a:lstStyle>
            <a:lvl1pPr algn="l">
              <a:defRPr sz="1200"/>
            </a:lvl1pPr>
          </a:lstStyle>
          <a:p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51343" y="9431599"/>
            <a:ext cx="2946347" cy="496491"/>
          </a:xfrm>
          <a:prstGeom prst="rect">
            <a:avLst/>
          </a:prstGeom>
        </p:spPr>
        <p:txBody>
          <a:bodyPr vert="horz" lIns="92172" tIns="46086" rIns="92172" bIns="46086" rtlCol="0" anchor="b"/>
          <a:lstStyle>
            <a:lvl1pPr algn="r">
              <a:defRPr sz="1200"/>
            </a:lvl1pPr>
          </a:lstStyle>
          <a:p>
            <a:fld id="{C14CEB38-DA38-4F43-AFB8-94FE45CA5866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109767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30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54" algn="l" defTabSz="91430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309" algn="l" defTabSz="91430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463" algn="l" defTabSz="91430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617" algn="l" defTabSz="91430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771" algn="l" defTabSz="91430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926" algn="l" defTabSz="91430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080" algn="l" defTabSz="91430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234" algn="l" defTabSz="91430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426" name="Rectangle 7"/>
          <p:cNvSpPr txBox="1">
            <a:spLocks noGrp="1" noChangeArrowheads="1"/>
          </p:cNvSpPr>
          <p:nvPr/>
        </p:nvSpPr>
        <p:spPr bwMode="auto">
          <a:xfrm>
            <a:off x="3851344" y="9431599"/>
            <a:ext cx="2946347" cy="4964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157" tIns="46079" rIns="92157" bIns="46079" anchor="b"/>
          <a:lstStyle/>
          <a:p>
            <a:pPr algn="r"/>
            <a:fld id="{F57D06E3-AE3D-498F-94DB-DD6B1B9AA1BA}" type="slidenum">
              <a:rPr sz="1200" noProof="1"/>
              <a:pPr algn="r"/>
              <a:t>1</a:t>
            </a:fld>
            <a:endParaRPr lang="de-DE" sz="1200" noProof="1"/>
          </a:p>
        </p:txBody>
      </p:sp>
      <p:sp>
        <p:nvSpPr>
          <p:cNvPr id="231427" name="Rectangle 7"/>
          <p:cNvSpPr txBox="1">
            <a:spLocks noGrp="1" noChangeArrowheads="1"/>
          </p:cNvSpPr>
          <p:nvPr/>
        </p:nvSpPr>
        <p:spPr bwMode="auto">
          <a:xfrm>
            <a:off x="3854491" y="9436771"/>
            <a:ext cx="2944773" cy="4930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5567" tIns="47788" rIns="95567" bIns="47788" anchor="b"/>
          <a:lstStyle/>
          <a:p>
            <a:pPr algn="r" defTabSz="955173"/>
            <a:fld id="{4325F0E8-AEB7-4879-A06E-A5A28001E07F}" type="slidenum">
              <a:rPr lang="en-GB" sz="1300"/>
              <a:pPr algn="r" defTabSz="955173"/>
              <a:t>1</a:t>
            </a:fld>
            <a:endParaRPr lang="en-GB" sz="1300" dirty="0"/>
          </a:p>
        </p:txBody>
      </p:sp>
      <p:sp>
        <p:nvSpPr>
          <p:cNvPr id="23142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8900" y="744538"/>
            <a:ext cx="6623050" cy="3725862"/>
          </a:xfrm>
          <a:ln/>
        </p:spPr>
      </p:sp>
      <p:sp>
        <p:nvSpPr>
          <p:cNvPr id="23142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6570" y="4716663"/>
            <a:ext cx="4986127" cy="4468416"/>
          </a:xfrm>
          <a:noFill/>
          <a:ln/>
        </p:spPr>
        <p:txBody>
          <a:bodyPr lIns="95567" tIns="47788" rIns="95567" bIns="47788"/>
          <a:lstStyle/>
          <a:p>
            <a:pPr eaLnBrk="1" hangingPunct="1"/>
            <a:endParaRPr lang="de-DE" noProof="1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98301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eck 8"/>
          <p:cNvSpPr/>
          <p:nvPr userDrawn="1"/>
        </p:nvSpPr>
        <p:spPr bwMode="auto">
          <a:xfrm flipV="1">
            <a:off x="2" y="5803200"/>
            <a:ext cx="12190410" cy="1054800"/>
          </a:xfrm>
          <a:prstGeom prst="rect">
            <a:avLst/>
          </a:prstGeom>
          <a:solidFill>
            <a:srgbClr val="EAEAEA"/>
          </a:solidFill>
          <a:ln w="15875" cap="flat">
            <a:noFill/>
            <a:prstDash val="solid"/>
            <a:miter lim="800000"/>
            <a:headEnd/>
            <a:tailEnd/>
          </a:ln>
        </p:spPr>
        <p:txBody>
          <a:bodyPr vert="horz" wrap="square" lIns="91431" tIns="45715" rIns="91431" bIns="45715" numCol="1" anchor="t" anchorCtr="0" compatLnSpc="1">
            <a:prstTxWarp prst="textNoShape">
              <a:avLst/>
            </a:prstTxWarp>
          </a:bodyPr>
          <a:lstStyle/>
          <a:p>
            <a:pPr lvl="0"/>
            <a:endParaRPr lang="de-DE" dirty="0"/>
          </a:p>
        </p:txBody>
      </p:sp>
      <p:sp>
        <p:nvSpPr>
          <p:cNvPr id="7" name="Rechteck 6"/>
          <p:cNvSpPr/>
          <p:nvPr userDrawn="1"/>
        </p:nvSpPr>
        <p:spPr bwMode="auto">
          <a:xfrm>
            <a:off x="2" y="0"/>
            <a:ext cx="12190410" cy="58032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 w="15875" cap="flat">
            <a:noFill/>
            <a:prstDash val="solid"/>
            <a:miter lim="800000"/>
            <a:headEnd/>
            <a:tailEnd/>
          </a:ln>
        </p:spPr>
        <p:txBody>
          <a:bodyPr vert="horz" wrap="square" lIns="91431" tIns="45715" rIns="91431" bIns="45715" numCol="1" anchor="t" anchorCtr="0" compatLnSpc="1">
            <a:prstTxWarp prst="textNoShape">
              <a:avLst/>
            </a:prstTxWarp>
          </a:bodyPr>
          <a:lstStyle/>
          <a:p>
            <a:pPr lvl="0"/>
            <a:endParaRPr lang="de-DE" dirty="0"/>
          </a:p>
        </p:txBody>
      </p:sp>
      <p:sp>
        <p:nvSpPr>
          <p:cNvPr id="6" name="Textfeld 5"/>
          <p:cNvSpPr txBox="1"/>
          <p:nvPr userDrawn="1"/>
        </p:nvSpPr>
        <p:spPr>
          <a:xfrm>
            <a:off x="-104503" y="-212924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10" name="Titel 1"/>
          <p:cNvSpPr>
            <a:spLocks noGrp="1"/>
          </p:cNvSpPr>
          <p:nvPr>
            <p:ph type="title"/>
          </p:nvPr>
        </p:nvSpPr>
        <p:spPr>
          <a:xfrm>
            <a:off x="1044376" y="0"/>
            <a:ext cx="10101664" cy="3741441"/>
          </a:xfrm>
        </p:spPr>
        <p:txBody>
          <a:bodyPr anchor="b" anchorCtr="0">
            <a:noAutofit/>
          </a:bodyPr>
          <a:lstStyle>
            <a:lvl1pPr algn="l">
              <a:lnSpc>
                <a:spcPct val="80000"/>
              </a:lnSpc>
              <a:defRPr sz="8800" b="0" cap="all">
                <a:solidFill>
                  <a:schemeClr val="bg1"/>
                </a:solidFill>
                <a:latin typeface="Bebas Neue" pitchFamily="34" charset="0"/>
              </a:defRPr>
            </a:lvl1pPr>
          </a:lstStyle>
          <a:p>
            <a:r>
              <a:rPr lang="de-DE" dirty="0"/>
              <a:t>Titelmasterformat durch Klicken bearbeiten</a:t>
            </a:r>
            <a:endParaRPr lang="en-US" dirty="0"/>
          </a:p>
        </p:txBody>
      </p:sp>
      <p:sp>
        <p:nvSpPr>
          <p:cNvPr id="11" name="Textplatzhalter 2"/>
          <p:cNvSpPr>
            <a:spLocks noGrp="1"/>
          </p:cNvSpPr>
          <p:nvPr>
            <p:ph type="body" idx="1"/>
          </p:nvPr>
        </p:nvSpPr>
        <p:spPr>
          <a:xfrm>
            <a:off x="1044376" y="3741441"/>
            <a:ext cx="10101664" cy="2061759"/>
          </a:xfrm>
        </p:spPr>
        <p:txBody>
          <a:bodyPr anchor="t" anchorCtr="0"/>
          <a:lstStyle>
            <a:lvl1pPr marL="0" indent="0">
              <a:lnSpc>
                <a:spcPct val="80000"/>
              </a:lnSpc>
              <a:buNone/>
              <a:defRPr sz="4400">
                <a:solidFill>
                  <a:srgbClr val="B2B2B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dirty="0"/>
              <a:t>Textmasterformat bearbeiten</a:t>
            </a:r>
          </a:p>
        </p:txBody>
      </p:sp>
      <p:sp>
        <p:nvSpPr>
          <p:cNvPr id="16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1780162" y="6294079"/>
            <a:ext cx="6828817" cy="3600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7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516252" y="6294079"/>
            <a:ext cx="914307" cy="360000"/>
          </a:xfrm>
        </p:spPr>
        <p:txBody>
          <a:bodyPr/>
          <a:lstStyle/>
          <a:p>
            <a:fld id="{75A4F164-3A46-4CEE-A25C-CA523D5E42F3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40344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16252" y="1483952"/>
            <a:ext cx="11133349" cy="4319248"/>
          </a:xfrm>
          <a:noFill/>
        </p:spPr>
        <p:txBody>
          <a:bodyPr/>
          <a:lstStyle>
            <a:lvl1pPr>
              <a:defRPr sz="2200"/>
            </a:lvl1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US" dirty="0"/>
          </a:p>
        </p:txBody>
      </p:sp>
      <p:sp>
        <p:nvSpPr>
          <p:cNvPr id="38" name="Titel 1"/>
          <p:cNvSpPr>
            <a:spLocks noGrp="1"/>
          </p:cNvSpPr>
          <p:nvPr>
            <p:ph type="title"/>
          </p:nvPr>
        </p:nvSpPr>
        <p:spPr>
          <a:xfrm>
            <a:off x="516252" y="410830"/>
            <a:ext cx="11133349" cy="1073122"/>
          </a:xfrm>
        </p:spPr>
        <p:txBody>
          <a:bodyPr/>
          <a:lstStyle/>
          <a:p>
            <a:r>
              <a:rPr lang="de-DE" dirty="0"/>
              <a:t>Titelmasterformat durch Klicken bearbeiten</a:t>
            </a:r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4F164-3A46-4CEE-A25C-CA523D5E42F3}" type="slidenum">
              <a:rPr lang="en-US" smtClean="0"/>
              <a:t>‹Nr.›</a:t>
            </a:fld>
            <a:endParaRPr lang="en-US" dirty="0"/>
          </a:p>
        </p:txBody>
      </p:sp>
      <p:sp>
        <p:nvSpPr>
          <p:cNvPr id="13" name="Textplatzhalt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516252" y="942478"/>
            <a:ext cx="11133137" cy="541474"/>
          </a:xfrm>
        </p:spPr>
        <p:txBody>
          <a:bodyPr lIns="10800" anchor="t" anchorCtr="0"/>
          <a:lstStyle>
            <a:lvl1pPr marL="0" indent="0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1">
                <a:latin typeface="Calibri Light" panose="020F0302020204030204" pitchFamily="34" charset="0"/>
              </a:rPr>
              <a:t>Enter your subheadline here</a:t>
            </a:r>
          </a:p>
        </p:txBody>
      </p:sp>
    </p:spTree>
    <p:extLst>
      <p:ext uri="{BB962C8B-B14F-4D97-AF65-F5344CB8AC3E}">
        <p14:creationId xmlns:p14="http://schemas.microsoft.com/office/powerpoint/2010/main" val="19994030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el 1"/>
          <p:cNvSpPr>
            <a:spLocks noGrp="1"/>
          </p:cNvSpPr>
          <p:nvPr>
            <p:ph type="title"/>
          </p:nvPr>
        </p:nvSpPr>
        <p:spPr>
          <a:xfrm>
            <a:off x="516252" y="410830"/>
            <a:ext cx="11133349" cy="1073122"/>
          </a:xfrm>
        </p:spPr>
        <p:txBody>
          <a:bodyPr/>
          <a:lstStyle/>
          <a:p>
            <a:r>
              <a:rPr lang="de-DE" dirty="0"/>
              <a:t>Titelmasterformat durch Klicken bearbeiten</a:t>
            </a:r>
            <a:endParaRPr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16253" y="1483952"/>
            <a:ext cx="7286148" cy="4319248"/>
          </a:xfrm>
          <a:noFill/>
        </p:spPr>
        <p:txBody>
          <a:bodyPr/>
          <a:lstStyle>
            <a:lvl1pPr>
              <a:defRPr sz="2200"/>
            </a:lvl1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4F164-3A46-4CEE-A25C-CA523D5E42F3}" type="slidenum">
              <a:rPr lang="en-US" smtClean="0"/>
              <a:t>‹Nr.›</a:t>
            </a:fld>
            <a:endParaRPr lang="en-US" dirty="0"/>
          </a:p>
        </p:txBody>
      </p:sp>
      <p:sp>
        <p:nvSpPr>
          <p:cNvPr id="13" name="Textplatzhalt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516252" y="942478"/>
            <a:ext cx="11133137" cy="541474"/>
          </a:xfrm>
        </p:spPr>
        <p:txBody>
          <a:bodyPr lIns="10800" anchor="t" anchorCtr="0"/>
          <a:lstStyle>
            <a:lvl1pPr marL="0" indent="0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1">
                <a:latin typeface="Calibri Light" panose="020F0302020204030204" pitchFamily="34" charset="0"/>
              </a:rPr>
              <a:t>Enter your subheadline here</a:t>
            </a:r>
          </a:p>
        </p:txBody>
      </p:sp>
    </p:spTree>
    <p:extLst>
      <p:ext uri="{BB962C8B-B14F-4D97-AF65-F5344CB8AC3E}">
        <p14:creationId xmlns:p14="http://schemas.microsoft.com/office/powerpoint/2010/main" val="10465254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el 1"/>
          <p:cNvSpPr>
            <a:spLocks noGrp="1"/>
          </p:cNvSpPr>
          <p:nvPr>
            <p:ph type="title"/>
          </p:nvPr>
        </p:nvSpPr>
        <p:spPr>
          <a:xfrm>
            <a:off x="516252" y="410830"/>
            <a:ext cx="11133349" cy="1073122"/>
          </a:xfrm>
        </p:spPr>
        <p:txBody>
          <a:bodyPr/>
          <a:lstStyle/>
          <a:p>
            <a:r>
              <a:rPr lang="de-DE" dirty="0"/>
              <a:t>Titelmasterformat durch Klicken bearbeiten</a:t>
            </a:r>
            <a:endParaRPr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16253" y="1483952"/>
            <a:ext cx="5362548" cy="4319248"/>
          </a:xfrm>
          <a:noFill/>
        </p:spPr>
        <p:txBody>
          <a:bodyPr/>
          <a:lstStyle>
            <a:lvl1pPr>
              <a:defRPr sz="2200"/>
            </a:lvl1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4F164-3A46-4CEE-A25C-CA523D5E42F3}" type="slidenum">
              <a:rPr lang="en-US" smtClean="0"/>
              <a:t>‹Nr.›</a:t>
            </a:fld>
            <a:endParaRPr lang="en-US" dirty="0"/>
          </a:p>
        </p:txBody>
      </p:sp>
      <p:sp>
        <p:nvSpPr>
          <p:cNvPr id="13" name="Textplatzhalt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516252" y="942478"/>
            <a:ext cx="11133137" cy="541474"/>
          </a:xfrm>
        </p:spPr>
        <p:txBody>
          <a:bodyPr lIns="10800" anchor="t" anchorCtr="0"/>
          <a:lstStyle>
            <a:lvl1pPr marL="0" indent="0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1">
                <a:latin typeface="Calibri Light" panose="020F0302020204030204" pitchFamily="34" charset="0"/>
              </a:rPr>
              <a:t>Enter your subheadline here</a:t>
            </a:r>
          </a:p>
        </p:txBody>
      </p:sp>
    </p:spTree>
    <p:extLst>
      <p:ext uri="{BB962C8B-B14F-4D97-AF65-F5344CB8AC3E}">
        <p14:creationId xmlns:p14="http://schemas.microsoft.com/office/powerpoint/2010/main" val="18748141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el 1"/>
          <p:cNvSpPr>
            <a:spLocks noGrp="1"/>
          </p:cNvSpPr>
          <p:nvPr>
            <p:ph type="title"/>
          </p:nvPr>
        </p:nvSpPr>
        <p:spPr>
          <a:xfrm>
            <a:off x="516252" y="410830"/>
            <a:ext cx="11133349" cy="1073122"/>
          </a:xfrm>
        </p:spPr>
        <p:txBody>
          <a:bodyPr/>
          <a:lstStyle/>
          <a:p>
            <a:r>
              <a:rPr lang="de-DE" dirty="0"/>
              <a:t>Titelmasterformat durch Klicken bearbeiten</a:t>
            </a:r>
            <a:endParaRPr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16252" y="1483952"/>
            <a:ext cx="3049907" cy="4319248"/>
          </a:xfrm>
          <a:noFill/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4F164-3A46-4CEE-A25C-CA523D5E42F3}" type="slidenum">
              <a:rPr lang="en-US" smtClean="0"/>
              <a:t>‹Nr.›</a:t>
            </a:fld>
            <a:endParaRPr lang="en-US" dirty="0"/>
          </a:p>
        </p:txBody>
      </p:sp>
      <p:sp>
        <p:nvSpPr>
          <p:cNvPr id="13" name="Textplatzhalt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516252" y="942478"/>
            <a:ext cx="11133137" cy="541474"/>
          </a:xfrm>
        </p:spPr>
        <p:txBody>
          <a:bodyPr lIns="10800" anchor="t" anchorCtr="0"/>
          <a:lstStyle>
            <a:lvl1pPr marL="0" indent="0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1">
                <a:latin typeface="Calibri Light" panose="020F0302020204030204" pitchFamily="34" charset="0"/>
              </a:rPr>
              <a:t>Enter your subheadline here</a:t>
            </a:r>
          </a:p>
        </p:txBody>
      </p:sp>
    </p:spTree>
    <p:extLst>
      <p:ext uri="{BB962C8B-B14F-4D97-AF65-F5344CB8AC3E}">
        <p14:creationId xmlns:p14="http://schemas.microsoft.com/office/powerpoint/2010/main" val="28597417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el 1"/>
          <p:cNvSpPr>
            <a:spLocks noGrp="1"/>
          </p:cNvSpPr>
          <p:nvPr>
            <p:ph type="title"/>
          </p:nvPr>
        </p:nvSpPr>
        <p:spPr>
          <a:xfrm>
            <a:off x="516252" y="410830"/>
            <a:ext cx="11133349" cy="1073122"/>
          </a:xfrm>
        </p:spPr>
        <p:txBody>
          <a:bodyPr/>
          <a:lstStyle/>
          <a:p>
            <a:r>
              <a:rPr lang="de-DE" dirty="0"/>
              <a:t>Titelmasterformat durch Klicken bearbeiten</a:t>
            </a:r>
            <a:endParaRPr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8774401" y="1483952"/>
            <a:ext cx="2863627" cy="4319248"/>
          </a:xfrm>
          <a:noFill/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4F164-3A46-4CEE-A25C-CA523D5E42F3}" type="slidenum">
              <a:rPr lang="en-US" smtClean="0"/>
              <a:t>‹Nr.›</a:t>
            </a:fld>
            <a:endParaRPr lang="en-US" dirty="0"/>
          </a:p>
        </p:txBody>
      </p:sp>
      <p:sp>
        <p:nvSpPr>
          <p:cNvPr id="13" name="Textplatzhalt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516252" y="942478"/>
            <a:ext cx="11133137" cy="541474"/>
          </a:xfrm>
        </p:spPr>
        <p:txBody>
          <a:bodyPr lIns="10800" anchor="t" anchorCtr="0"/>
          <a:lstStyle>
            <a:lvl1pPr marL="0" indent="0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1">
                <a:latin typeface="Calibri Light" panose="020F0302020204030204" pitchFamily="34" charset="0"/>
              </a:rPr>
              <a:t>Enter your subheadline here</a:t>
            </a:r>
          </a:p>
        </p:txBody>
      </p:sp>
    </p:spTree>
    <p:extLst>
      <p:ext uri="{BB962C8B-B14F-4D97-AF65-F5344CB8AC3E}">
        <p14:creationId xmlns:p14="http://schemas.microsoft.com/office/powerpoint/2010/main" val="24634603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Titelmasterformat durch Klicken bearbeiten</a:t>
            </a:r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4F164-3A46-4CEE-A25C-CA523D5E42F3}" type="slidenum">
              <a:rPr lang="en-US" smtClean="0"/>
              <a:t>‹Nr.›</a:t>
            </a:fld>
            <a:endParaRPr lang="en-US" dirty="0"/>
          </a:p>
        </p:txBody>
      </p:sp>
      <p:sp>
        <p:nvSpPr>
          <p:cNvPr id="6" name="Textplatzhalt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516252" y="942478"/>
            <a:ext cx="11133137" cy="541474"/>
          </a:xfrm>
        </p:spPr>
        <p:txBody>
          <a:bodyPr lIns="10800" anchor="t" anchorCtr="0"/>
          <a:lstStyle>
            <a:lvl1pPr marL="0" indent="0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noProof="1">
                <a:latin typeface="Calibri Light" panose="020F0302020204030204" pitchFamily="34" charset="0"/>
              </a:rPr>
              <a:t>Enter your subheadline here</a:t>
            </a:r>
          </a:p>
        </p:txBody>
      </p:sp>
    </p:spTree>
    <p:extLst>
      <p:ext uri="{BB962C8B-B14F-4D97-AF65-F5344CB8AC3E}">
        <p14:creationId xmlns:p14="http://schemas.microsoft.com/office/powerpoint/2010/main" val="26791015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.emf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rafik 9">
            <a:extLst>
              <a:ext uri="{FF2B5EF4-FFF2-40B4-BE49-F238E27FC236}">
                <a16:creationId xmlns:a16="http://schemas.microsoft.com/office/drawing/2014/main" id="{DCEA5B38-AD93-A541-8CEC-33F954F5713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5264" b="-209"/>
          <a:stretch/>
        </p:blipFill>
        <p:spPr>
          <a:xfrm>
            <a:off x="-1" y="3542393"/>
            <a:ext cx="12190414" cy="4034932"/>
          </a:xfrm>
          <a:prstGeom prst="rect">
            <a:avLst/>
          </a:prstGeom>
        </p:spPr>
      </p:pic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516252" y="410830"/>
            <a:ext cx="11133349" cy="1073122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de-DE" dirty="0"/>
              <a:t>Titelmasterformat durch Klicken bearbeiten</a:t>
            </a:r>
            <a:endParaRPr lang="en-US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516252" y="1483952"/>
            <a:ext cx="11133349" cy="4247998"/>
          </a:xfrm>
          <a:prstGeom prst="rect">
            <a:avLst/>
          </a:prstGeom>
        </p:spPr>
        <p:txBody>
          <a:bodyPr vert="horz" lIns="10800" tIns="0" rIns="0" bIns="0" rtlCol="0">
            <a:noAutofit/>
          </a:bodyPr>
          <a:lstStyle/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1780162" y="6267170"/>
            <a:ext cx="6828817" cy="3600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ctr">
              <a:defRPr sz="1200">
                <a:solidFill>
                  <a:srgbClr val="7F7F7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516252" y="6267170"/>
            <a:ext cx="914307" cy="3600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1200">
                <a:solidFill>
                  <a:srgbClr val="7F7F7F"/>
                </a:solidFill>
              </a:defRPr>
            </a:lvl1pPr>
          </a:lstStyle>
          <a:p>
            <a:fld id="{75A4F164-3A46-4CEE-A25C-CA523D5E42F3}" type="slidenum">
              <a:rPr lang="en-US" smtClean="0"/>
              <a:pPr/>
              <a:t>‹Nr.›</a:t>
            </a:fld>
            <a:endParaRPr lang="en-US" dirty="0"/>
          </a:p>
        </p:txBody>
      </p:sp>
      <p:grpSp>
        <p:nvGrpSpPr>
          <p:cNvPr id="7" name="Gruppieren 6">
            <a:extLst>
              <a:ext uri="{FF2B5EF4-FFF2-40B4-BE49-F238E27FC236}">
                <a16:creationId xmlns:a16="http://schemas.microsoft.com/office/drawing/2014/main" id="{3A3C8630-3CAC-8142-BCA2-903AC6B9B3DF}"/>
              </a:ext>
            </a:extLst>
          </p:cNvPr>
          <p:cNvGrpSpPr/>
          <p:nvPr userDrawn="1"/>
        </p:nvGrpSpPr>
        <p:grpSpPr>
          <a:xfrm>
            <a:off x="9981314" y="6152561"/>
            <a:ext cx="1773241" cy="658391"/>
            <a:chOff x="10183679" y="6152561"/>
            <a:chExt cx="1773241" cy="658391"/>
          </a:xfrm>
        </p:grpSpPr>
        <p:pic>
          <p:nvPicPr>
            <p:cNvPr id="8" name="Grafik 7">
              <a:extLst>
                <a:ext uri="{FF2B5EF4-FFF2-40B4-BE49-F238E27FC236}">
                  <a16:creationId xmlns:a16="http://schemas.microsoft.com/office/drawing/2014/main" id="{72294C19-D42C-B94A-8448-0BDD720152F2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10907309" y="6152561"/>
              <a:ext cx="949412" cy="450191"/>
            </a:xfrm>
            <a:prstGeom prst="rect">
              <a:avLst/>
            </a:prstGeom>
          </p:spPr>
        </p:pic>
        <p:sp>
          <p:nvSpPr>
            <p:cNvPr id="9" name="Textfeld 8">
              <a:extLst>
                <a:ext uri="{FF2B5EF4-FFF2-40B4-BE49-F238E27FC236}">
                  <a16:creationId xmlns:a16="http://schemas.microsoft.com/office/drawing/2014/main" id="{88AF880A-9D6B-C647-8207-189E02D05AFF}"/>
                </a:ext>
              </a:extLst>
            </p:cNvPr>
            <p:cNvSpPr txBox="1"/>
            <p:nvPr/>
          </p:nvSpPr>
          <p:spPr>
            <a:xfrm>
              <a:off x="10183679" y="6595508"/>
              <a:ext cx="1773241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de-DE" sz="800" spc="40" baseline="0" dirty="0">
                  <a:solidFill>
                    <a:schemeClr val="accent1">
                      <a:lumMod val="75000"/>
                    </a:schemeClr>
                  </a:solidFill>
                  <a:latin typeface="Arial Narrow" panose="020B0604020202020204" pitchFamily="34" charset="0"/>
                  <a:cs typeface="Arial Narrow" panose="020B0604020202020204" pitchFamily="34" charset="0"/>
                </a:rPr>
                <a:t>Wirbelstrom-Prüfgeräte und -Systeme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872220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  <p:sldLayoutId id="2147483675" r:id="rId2"/>
    <p:sldLayoutId id="2147483690" r:id="rId3"/>
    <p:sldLayoutId id="2147483681" r:id="rId4"/>
    <p:sldLayoutId id="2147483691" r:id="rId5"/>
    <p:sldLayoutId id="2147483682" r:id="rId6"/>
    <p:sldLayoutId id="2147483679" r:id="rId7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3600" b="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73050" indent="-273050" algn="l" defTabSz="914400" rtl="0" eaLnBrk="1" latinLnBrk="0" hangingPunct="1">
        <a:spcBef>
          <a:spcPts val="0"/>
        </a:spcBef>
        <a:spcAft>
          <a:spcPts val="1000"/>
        </a:spcAft>
        <a:buFont typeface="Wingdings" panose="05000000000000000000" pitchFamily="2" charset="2"/>
        <a:buChar char="§"/>
        <a:defRPr sz="220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1pPr>
      <a:lvl2pPr marL="808038" indent="-273050" algn="l" defTabSz="914400" rtl="0" eaLnBrk="1" latinLnBrk="0" hangingPunct="1">
        <a:spcBef>
          <a:spcPts val="0"/>
        </a:spcBef>
        <a:spcAft>
          <a:spcPts val="1000"/>
        </a:spcAft>
        <a:buFont typeface="Symbol" panose="05050102010706020507" pitchFamily="18" charset="2"/>
        <a:buChar char="-"/>
        <a:defRPr sz="200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2pPr>
      <a:lvl3pPr marL="1081088" indent="-177800" algn="l" defTabSz="914400" rtl="0" eaLnBrk="1" latinLnBrk="0" hangingPunct="1">
        <a:spcBef>
          <a:spcPts val="0"/>
        </a:spcBef>
        <a:spcAft>
          <a:spcPts val="100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3pPr>
      <a:lvl4pPr marL="1436688" indent="-177800" algn="l" defTabSz="914400" rtl="0" eaLnBrk="1" latinLnBrk="0" hangingPunct="1">
        <a:spcBef>
          <a:spcPts val="0"/>
        </a:spcBef>
        <a:spcAft>
          <a:spcPts val="1000"/>
        </a:spcAft>
        <a:buFont typeface="Symbol" panose="05050102010706020507" pitchFamily="18" charset="2"/>
        <a:buChar char="-"/>
        <a:defRPr sz="160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4pPr>
      <a:lvl5pPr marL="1793875" indent="-179388" algn="l" defTabSz="914400" rtl="0" eaLnBrk="1" latinLnBrk="0" hangingPunct="1">
        <a:spcBef>
          <a:spcPts val="0"/>
        </a:spcBef>
        <a:spcAft>
          <a:spcPts val="1000"/>
        </a:spcAft>
        <a:buFont typeface="Symbol" panose="05050102010706020507" pitchFamily="18" charset="2"/>
        <a:buChar char="-"/>
        <a:defRPr sz="160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jpe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11" Type="http://schemas.openxmlformats.org/officeDocument/2006/relationships/image" Target="../media/image2.emf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1.jpeg"/><Relationship Id="rId7" Type="http://schemas.microsoft.com/office/2007/relationships/hdphoto" Target="../media/hdphoto1.wdp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jpeg"/><Relationship Id="rId9" Type="http://schemas.openxmlformats.org/officeDocument/2006/relationships/image" Target="../media/image26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 descr="Ein Bild, das Text, Himmel, draußen, Straße enthält.&#10;&#10;Automatisch generierte Beschreibung">
            <a:extLst>
              <a:ext uri="{FF2B5EF4-FFF2-40B4-BE49-F238E27FC236}">
                <a16:creationId xmlns:a16="http://schemas.microsoft.com/office/drawing/2014/main" id="{31CFA9DE-2D82-F041-83BF-70978883A93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6013" y="-32399"/>
            <a:ext cx="12195944" cy="5810980"/>
          </a:xfrm>
          <a:prstGeom prst="rect">
            <a:avLst/>
          </a:prstGeom>
        </p:spPr>
      </p:pic>
      <p:sp>
        <p:nvSpPr>
          <p:cNvPr id="15" name="Rechteck 14"/>
          <p:cNvSpPr/>
          <p:nvPr/>
        </p:nvSpPr>
        <p:spPr>
          <a:xfrm>
            <a:off x="7181" y="-4589"/>
            <a:ext cx="12195944" cy="5800010"/>
          </a:xfrm>
          <a:prstGeom prst="rect">
            <a:avLst/>
          </a:prstGeom>
          <a:gradFill>
            <a:gsLst>
              <a:gs pos="0">
                <a:srgbClr val="000000">
                  <a:alpha val="40000"/>
                </a:srgbClr>
              </a:gs>
              <a:gs pos="100000">
                <a:srgbClr val="000000">
                  <a:alpha val="0"/>
                </a:srgb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6" name="Rechteck 15"/>
          <p:cNvSpPr/>
          <p:nvPr/>
        </p:nvSpPr>
        <p:spPr>
          <a:xfrm>
            <a:off x="16013" y="-12368"/>
            <a:ext cx="12195944" cy="5800009"/>
          </a:xfrm>
          <a:prstGeom prst="rect">
            <a:avLst/>
          </a:prstGeom>
          <a:solidFill>
            <a:srgbClr val="000000">
              <a:alpha val="40000"/>
            </a:srgbClr>
          </a:solidFill>
        </p:spPr>
        <p:txBody>
          <a:bodyPr wrap="square" lIns="720000" tIns="0" bIns="180000" anchor="ctr" anchorCtr="0">
            <a:noAutofit/>
          </a:bodyPr>
          <a:lstStyle/>
          <a:p>
            <a:endParaRPr lang="de-DE" sz="4000" noProof="1">
              <a:solidFill>
                <a:schemeClr val="bg1"/>
              </a:solidFill>
              <a:latin typeface="Bebas Neue" panose="020B0606020202050201" pitchFamily="34" charset="0"/>
            </a:endParaRPr>
          </a:p>
        </p:txBody>
      </p:sp>
      <p:sp>
        <p:nvSpPr>
          <p:cNvPr id="17" name="Rechteck 16"/>
          <p:cNvSpPr/>
          <p:nvPr/>
        </p:nvSpPr>
        <p:spPr>
          <a:xfrm>
            <a:off x="-38359" y="-33445"/>
            <a:ext cx="11856720" cy="5803200"/>
          </a:xfrm>
          <a:prstGeom prst="rect">
            <a:avLst/>
          </a:prstGeom>
          <a:gradFill>
            <a:gsLst>
              <a:gs pos="0">
                <a:srgbClr val="000000">
                  <a:alpha val="40000"/>
                </a:srgbClr>
              </a:gs>
              <a:gs pos="100000">
                <a:srgbClr val="000000">
                  <a:alpha val="0"/>
                </a:srgb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034428" y="1983667"/>
            <a:ext cx="10101664" cy="1623974"/>
          </a:xfrm>
        </p:spPr>
        <p:txBody>
          <a:bodyPr/>
          <a:lstStyle/>
          <a:p>
            <a:r>
              <a:rPr lang="de-DE" dirty="0"/>
              <a:t>Wirbelstromprüfung: Die schnelle, saubere und sichere Alternative</a:t>
            </a:r>
            <a:endParaRPr lang="de-DE" sz="7200" dirty="0"/>
          </a:p>
        </p:txBody>
      </p:sp>
      <p:sp>
        <p:nvSpPr>
          <p:cNvPr id="4" name="Textplatzhalter 3"/>
          <p:cNvSpPr>
            <a:spLocks noGrp="1"/>
          </p:cNvSpPr>
          <p:nvPr>
            <p:ph type="body" idx="1"/>
          </p:nvPr>
        </p:nvSpPr>
        <p:spPr>
          <a:xfrm>
            <a:off x="1054321" y="3429000"/>
            <a:ext cx="10101664" cy="4062183"/>
          </a:xfrm>
        </p:spPr>
        <p:txBody>
          <a:bodyPr/>
          <a:lstStyle/>
          <a:p>
            <a:endParaRPr lang="de-DE" b="1" dirty="0"/>
          </a:p>
          <a:p>
            <a:r>
              <a:rPr lang="de-DE" b="1"/>
              <a:t>Dr. Aschwin </a:t>
            </a:r>
            <a:r>
              <a:rPr lang="de-DE" b="1" dirty="0"/>
              <a:t>Gopalan, Rohmann GmbH</a:t>
            </a:r>
          </a:p>
          <a:p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4B747017-F584-6B46-BAD4-6AC75B03292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027" y="6178624"/>
            <a:ext cx="762000" cy="514350"/>
          </a:xfrm>
          <a:prstGeom prst="rect">
            <a:avLst/>
          </a:prstGeom>
        </p:spPr>
      </p:pic>
      <p:pic>
        <p:nvPicPr>
          <p:cNvPr id="11" name="Grafik 10">
            <a:extLst>
              <a:ext uri="{FF2B5EF4-FFF2-40B4-BE49-F238E27FC236}">
                <a16:creationId xmlns:a16="http://schemas.microsoft.com/office/drawing/2014/main" id="{753291EA-60CD-304C-8755-267BB7FB884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28377" y="6179419"/>
            <a:ext cx="762000" cy="514350"/>
          </a:xfrm>
          <a:prstGeom prst="rect">
            <a:avLst/>
          </a:prstGeom>
        </p:spPr>
      </p:pic>
      <p:pic>
        <p:nvPicPr>
          <p:cNvPr id="12" name="Grafik 11">
            <a:extLst>
              <a:ext uri="{FF2B5EF4-FFF2-40B4-BE49-F238E27FC236}">
                <a16:creationId xmlns:a16="http://schemas.microsoft.com/office/drawing/2014/main" id="{DE05DA3F-FDCA-BE45-9C0D-31E6D3A64B1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95727" y="6179415"/>
            <a:ext cx="762000" cy="514350"/>
          </a:xfrm>
          <a:prstGeom prst="rect">
            <a:avLst/>
          </a:prstGeom>
        </p:spPr>
      </p:pic>
      <p:pic>
        <p:nvPicPr>
          <p:cNvPr id="13" name="Grafik 12">
            <a:extLst>
              <a:ext uri="{FF2B5EF4-FFF2-40B4-BE49-F238E27FC236}">
                <a16:creationId xmlns:a16="http://schemas.microsoft.com/office/drawing/2014/main" id="{1C1504F1-8785-3147-8A5B-65DCB651975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63077" y="6179415"/>
            <a:ext cx="762000" cy="514350"/>
          </a:xfrm>
          <a:prstGeom prst="rect">
            <a:avLst/>
          </a:prstGeom>
        </p:spPr>
      </p:pic>
      <p:pic>
        <p:nvPicPr>
          <p:cNvPr id="18" name="Grafik 17">
            <a:extLst>
              <a:ext uri="{FF2B5EF4-FFF2-40B4-BE49-F238E27FC236}">
                <a16:creationId xmlns:a16="http://schemas.microsoft.com/office/drawing/2014/main" id="{69426D61-5538-5A41-8AE8-12DCEEEC1AF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30427" y="6179415"/>
            <a:ext cx="762000" cy="514350"/>
          </a:xfrm>
          <a:prstGeom prst="rect">
            <a:avLst/>
          </a:prstGeom>
        </p:spPr>
      </p:pic>
      <p:pic>
        <p:nvPicPr>
          <p:cNvPr id="19" name="Grafik 18">
            <a:extLst>
              <a:ext uri="{FF2B5EF4-FFF2-40B4-BE49-F238E27FC236}">
                <a16:creationId xmlns:a16="http://schemas.microsoft.com/office/drawing/2014/main" id="{F9762D0A-A9CC-E346-8F03-639831ABD7B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897777" y="6179415"/>
            <a:ext cx="762000" cy="514350"/>
          </a:xfrm>
          <a:prstGeom prst="rect">
            <a:avLst/>
          </a:prstGeom>
        </p:spPr>
      </p:pic>
      <p:pic>
        <p:nvPicPr>
          <p:cNvPr id="20" name="Grafik 19">
            <a:extLst>
              <a:ext uri="{FF2B5EF4-FFF2-40B4-BE49-F238E27FC236}">
                <a16:creationId xmlns:a16="http://schemas.microsoft.com/office/drawing/2014/main" id="{753E9743-4D52-004E-98E8-E3BAF86640C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465127" y="6179416"/>
            <a:ext cx="762000" cy="514350"/>
          </a:xfrm>
          <a:prstGeom prst="rect">
            <a:avLst/>
          </a:prstGeom>
        </p:spPr>
      </p:pic>
      <p:pic>
        <p:nvPicPr>
          <p:cNvPr id="26" name="Grafik 25">
            <a:extLst>
              <a:ext uri="{FF2B5EF4-FFF2-40B4-BE49-F238E27FC236}">
                <a16:creationId xmlns:a16="http://schemas.microsoft.com/office/drawing/2014/main" id="{7824C74D-5D04-5943-AFDC-C9D9DE4BD05A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873273" y="6136422"/>
            <a:ext cx="983448" cy="466330"/>
          </a:xfrm>
          <a:prstGeom prst="rect">
            <a:avLst/>
          </a:prstGeom>
        </p:spPr>
      </p:pic>
      <p:sp>
        <p:nvSpPr>
          <p:cNvPr id="27" name="Textfeld 26">
            <a:extLst>
              <a:ext uri="{FF2B5EF4-FFF2-40B4-BE49-F238E27FC236}">
                <a16:creationId xmlns:a16="http://schemas.microsoft.com/office/drawing/2014/main" id="{4F415D6C-D4F8-B941-8FB3-80257B44A94D}"/>
              </a:ext>
            </a:extLst>
          </p:cNvPr>
          <p:cNvSpPr txBox="1"/>
          <p:nvPr/>
        </p:nvSpPr>
        <p:spPr>
          <a:xfrm>
            <a:off x="10183679" y="6595508"/>
            <a:ext cx="1773241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de-DE" sz="800" spc="40" dirty="0">
                <a:solidFill>
                  <a:schemeClr val="accent1">
                    <a:lumMod val="75000"/>
                  </a:schemeClr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Wirbelstrom-Prüfgeräte und -Systeme</a:t>
            </a:r>
          </a:p>
        </p:txBody>
      </p:sp>
    </p:spTree>
    <p:extLst>
      <p:ext uri="{BB962C8B-B14F-4D97-AF65-F5344CB8AC3E}">
        <p14:creationId xmlns:p14="http://schemas.microsoft.com/office/powerpoint/2010/main" val="2840609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E31564B-59C3-223E-80DE-52A7921FF8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3361" y="1286189"/>
            <a:ext cx="10101664" cy="3741441"/>
          </a:xfrm>
        </p:spPr>
        <p:txBody>
          <a:bodyPr/>
          <a:lstStyle/>
          <a:p>
            <a:r>
              <a:rPr lang="de-DE" dirty="0"/>
              <a:t>WANN KANN WIRBELSTROMPRÜFUNG andere Verfahren </a:t>
            </a:r>
            <a:r>
              <a:rPr lang="de-DE" dirty="0" err="1"/>
              <a:t>sinvoll</a:t>
            </a:r>
            <a:r>
              <a:rPr lang="de-DE" dirty="0"/>
              <a:t> ersetzen?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96186059-37B4-A96E-178F-DE785D30BF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64956" y="6253529"/>
            <a:ext cx="10101664" cy="2061759"/>
          </a:xfrm>
        </p:spPr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2538600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0F1EB2-6918-8488-4590-79BE6B45D1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72DA74A-AD03-4150-3C76-5B7A08CBFA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3313" y="-312441"/>
            <a:ext cx="10101664" cy="3741441"/>
          </a:xfrm>
        </p:spPr>
        <p:txBody>
          <a:bodyPr/>
          <a:lstStyle/>
          <a:p>
            <a:r>
              <a:rPr lang="de-DE" dirty="0"/>
              <a:t>Wie funktioniert die Wirbelstromprüfung?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23A7CA4-9C2B-AD36-2EE6-EAA9E57EE3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23313" y="3671103"/>
            <a:ext cx="10101664" cy="2061759"/>
          </a:xfrm>
        </p:spPr>
        <p:txBody>
          <a:bodyPr/>
          <a:lstStyle/>
          <a:p>
            <a:r>
              <a:rPr lang="de-DE" dirty="0"/>
              <a:t>Wirklich ganz kurz erklärt!</a:t>
            </a:r>
          </a:p>
        </p:txBody>
      </p:sp>
    </p:spTree>
    <p:extLst>
      <p:ext uri="{BB962C8B-B14F-4D97-AF65-F5344CB8AC3E}">
        <p14:creationId xmlns:p14="http://schemas.microsoft.com/office/powerpoint/2010/main" val="27211581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DA023B1E-F3FF-25C3-9FC0-32FEE3A652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Wirbelstromprüfung: kurz erklärt!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CF8001B1-7BCB-3AC3-147B-DEFB6A9D73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4F164-3A46-4CEE-A25C-CA523D5E42F3}" type="slidenum">
              <a:rPr lang="en-US" smtClean="0"/>
              <a:t>4</a:t>
            </a:fld>
            <a:endParaRPr lang="en-US" dirty="0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8CE64EBE-1C86-13FB-4489-4D339871A0A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de-DE" dirty="0"/>
          </a:p>
        </p:txBody>
      </p:sp>
      <p:cxnSp>
        <p:nvCxnSpPr>
          <p:cNvPr id="6" name="Gerader Verbinder 34">
            <a:extLst>
              <a:ext uri="{FF2B5EF4-FFF2-40B4-BE49-F238E27FC236}">
                <a16:creationId xmlns:a16="http://schemas.microsoft.com/office/drawing/2014/main" id="{03F031D2-C5A4-0B86-8CE3-E8A38BB1911E}"/>
              </a:ext>
            </a:extLst>
          </p:cNvPr>
          <p:cNvCxnSpPr>
            <a:cxnSpLocks/>
          </p:cNvCxnSpPr>
          <p:nvPr/>
        </p:nvCxnSpPr>
        <p:spPr>
          <a:xfrm>
            <a:off x="6184174" y="3835958"/>
            <a:ext cx="1366576" cy="0"/>
          </a:xfrm>
          <a:prstGeom prst="line">
            <a:avLst/>
          </a:prstGeom>
          <a:ln w="254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Foliennummernplatzhalter 4">
            <a:extLst>
              <a:ext uri="{FF2B5EF4-FFF2-40B4-BE49-F238E27FC236}">
                <a16:creationId xmlns:a16="http://schemas.microsoft.com/office/drawing/2014/main" id="{A648437D-9828-5486-B1A6-2C46EF03A442}"/>
              </a:ext>
            </a:extLst>
          </p:cNvPr>
          <p:cNvSpPr txBox="1">
            <a:spLocks/>
          </p:cNvSpPr>
          <p:nvPr/>
        </p:nvSpPr>
        <p:spPr>
          <a:xfrm>
            <a:off x="516320" y="6285405"/>
            <a:ext cx="914426" cy="3600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defPPr>
              <a:defRPr lang="de-DE"/>
            </a:defPPr>
            <a:lvl1pPr marL="0" algn="l" defTabSz="914309" rtl="0" eaLnBrk="1" latinLnBrk="0" hangingPunct="1">
              <a:defRPr sz="1200" kern="1200">
                <a:solidFill>
                  <a:srgbClr val="7F7F7F"/>
                </a:solidFill>
                <a:latin typeface="+mn-lt"/>
                <a:ea typeface="+mn-ea"/>
                <a:cs typeface="+mn-cs"/>
              </a:defRPr>
            </a:lvl1pPr>
            <a:lvl2pPr marL="457154" algn="l" defTabSz="914309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09" algn="l" defTabSz="914309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63" algn="l" defTabSz="914309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17" algn="l" defTabSz="914309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71" algn="l" defTabSz="914309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26" algn="l" defTabSz="914309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080" algn="l" defTabSz="914309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234" algn="l" defTabSz="914309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5A4F164-3A46-4CEE-A25C-CA523D5E42F3}" type="slidenum">
              <a:rPr lang="en-US" smtClean="0"/>
              <a:pPr/>
              <a:t>4</a:t>
            </a:fld>
            <a:endParaRPr lang="en-US" dirty="0"/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E1A4BF6C-0F71-0AAE-4B93-7D70012C6BD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66954" y="1918091"/>
            <a:ext cx="967913" cy="1714614"/>
          </a:xfrm>
          <a:prstGeom prst="rect">
            <a:avLst/>
          </a:prstGeom>
        </p:spPr>
      </p:pic>
      <p:cxnSp>
        <p:nvCxnSpPr>
          <p:cNvPr id="9" name="Gerade Verbindung mit Pfeil 8">
            <a:extLst>
              <a:ext uri="{FF2B5EF4-FFF2-40B4-BE49-F238E27FC236}">
                <a16:creationId xmlns:a16="http://schemas.microsoft.com/office/drawing/2014/main" id="{993F0887-2A02-06B5-9508-47E044A4029B}"/>
              </a:ext>
            </a:extLst>
          </p:cNvPr>
          <p:cNvCxnSpPr>
            <a:cxnSpLocks/>
          </p:cNvCxnSpPr>
          <p:nvPr/>
        </p:nvCxnSpPr>
        <p:spPr>
          <a:xfrm flipV="1">
            <a:off x="6840697" y="1336357"/>
            <a:ext cx="0" cy="845082"/>
          </a:xfrm>
          <a:prstGeom prst="straightConnector1">
            <a:avLst/>
          </a:prstGeom>
          <a:ln w="25400">
            <a:solidFill>
              <a:schemeClr val="tx1"/>
            </a:solidFill>
            <a:headEnd type="stealth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Bogen 9">
            <a:extLst>
              <a:ext uri="{FF2B5EF4-FFF2-40B4-BE49-F238E27FC236}">
                <a16:creationId xmlns:a16="http://schemas.microsoft.com/office/drawing/2014/main" id="{28EBE79C-8099-BECC-7A68-BF7C51734BDC}"/>
              </a:ext>
            </a:extLst>
          </p:cNvPr>
          <p:cNvSpPr/>
          <p:nvPr/>
        </p:nvSpPr>
        <p:spPr>
          <a:xfrm rot="5238329" flipH="1">
            <a:off x="5446596" y="1882510"/>
            <a:ext cx="1949318" cy="637365"/>
          </a:xfrm>
          <a:prstGeom prst="arc">
            <a:avLst>
              <a:gd name="adj1" fmla="val 16200000"/>
              <a:gd name="adj2" fmla="val 20999266"/>
            </a:avLst>
          </a:prstGeom>
          <a:ln w="25400">
            <a:solidFill>
              <a:schemeClr val="tx1"/>
            </a:solidFill>
            <a:headEnd type="stealth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1" name="Bogen 10">
            <a:extLst>
              <a:ext uri="{FF2B5EF4-FFF2-40B4-BE49-F238E27FC236}">
                <a16:creationId xmlns:a16="http://schemas.microsoft.com/office/drawing/2014/main" id="{8288ABE5-9147-ED51-A969-C758E92EA720}"/>
              </a:ext>
            </a:extLst>
          </p:cNvPr>
          <p:cNvSpPr/>
          <p:nvPr/>
        </p:nvSpPr>
        <p:spPr>
          <a:xfrm rot="17122655">
            <a:off x="6400168" y="1911800"/>
            <a:ext cx="1969113" cy="747989"/>
          </a:xfrm>
          <a:prstGeom prst="arc">
            <a:avLst>
              <a:gd name="adj1" fmla="val 16200000"/>
              <a:gd name="adj2" fmla="val 21208175"/>
            </a:avLst>
          </a:prstGeom>
          <a:ln w="25400">
            <a:solidFill>
              <a:schemeClr val="tx1"/>
            </a:solidFill>
            <a:headEnd type="stealth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Bogen 11">
            <a:extLst>
              <a:ext uri="{FF2B5EF4-FFF2-40B4-BE49-F238E27FC236}">
                <a16:creationId xmlns:a16="http://schemas.microsoft.com/office/drawing/2014/main" id="{8216BB5D-737C-3C23-E40A-B24C23150D8C}"/>
              </a:ext>
            </a:extLst>
          </p:cNvPr>
          <p:cNvSpPr/>
          <p:nvPr/>
        </p:nvSpPr>
        <p:spPr>
          <a:xfrm rot="5815654" flipH="1" flipV="1">
            <a:off x="6205929" y="1928136"/>
            <a:ext cx="2046110" cy="593493"/>
          </a:xfrm>
          <a:prstGeom prst="arc">
            <a:avLst>
              <a:gd name="adj1" fmla="val 16200000"/>
              <a:gd name="adj2" fmla="val 20999266"/>
            </a:avLst>
          </a:prstGeom>
          <a:ln w="25400">
            <a:solidFill>
              <a:schemeClr val="tx1"/>
            </a:solidFill>
            <a:headEnd type="stealth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3" name="Bogen 12">
            <a:extLst>
              <a:ext uri="{FF2B5EF4-FFF2-40B4-BE49-F238E27FC236}">
                <a16:creationId xmlns:a16="http://schemas.microsoft.com/office/drawing/2014/main" id="{882DD9A3-8C76-EE57-2660-6FC95C6D0AE6}"/>
              </a:ext>
            </a:extLst>
          </p:cNvPr>
          <p:cNvSpPr/>
          <p:nvPr/>
        </p:nvSpPr>
        <p:spPr>
          <a:xfrm rot="15657487" flipV="1">
            <a:off x="5313538" y="1838142"/>
            <a:ext cx="1854202" cy="822368"/>
          </a:xfrm>
          <a:prstGeom prst="arc">
            <a:avLst>
              <a:gd name="adj1" fmla="val 16200000"/>
              <a:gd name="adj2" fmla="val 21208175"/>
            </a:avLst>
          </a:prstGeom>
          <a:ln w="25400">
            <a:solidFill>
              <a:schemeClr val="tx1"/>
            </a:solidFill>
            <a:headEnd type="stealth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Rechteck 13">
            <a:extLst>
              <a:ext uri="{FF2B5EF4-FFF2-40B4-BE49-F238E27FC236}">
                <a16:creationId xmlns:a16="http://schemas.microsoft.com/office/drawing/2014/main" id="{06954268-1FF9-6EA2-A463-1EE92EA4A388}"/>
              </a:ext>
            </a:extLst>
          </p:cNvPr>
          <p:cNvSpPr/>
          <p:nvPr/>
        </p:nvSpPr>
        <p:spPr>
          <a:xfrm>
            <a:off x="5813104" y="4044785"/>
            <a:ext cx="2054164" cy="873295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0">
                <a:schemeClr val="bg1"/>
              </a:gs>
              <a:gs pos="100000">
                <a:srgbClr val="00B0F0"/>
              </a:gs>
              <a:gs pos="100000">
                <a:srgbClr val="00B0F0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cxnSp>
        <p:nvCxnSpPr>
          <p:cNvPr id="15" name="Gerade Verbindung mit Pfeil 14">
            <a:extLst>
              <a:ext uri="{FF2B5EF4-FFF2-40B4-BE49-F238E27FC236}">
                <a16:creationId xmlns:a16="http://schemas.microsoft.com/office/drawing/2014/main" id="{F9ED3EDF-A1A1-2091-DFC7-54B88BB7B3DD}"/>
              </a:ext>
            </a:extLst>
          </p:cNvPr>
          <p:cNvCxnSpPr>
            <a:cxnSpLocks/>
          </p:cNvCxnSpPr>
          <p:nvPr/>
        </p:nvCxnSpPr>
        <p:spPr>
          <a:xfrm>
            <a:off x="6838611" y="3445887"/>
            <a:ext cx="0" cy="1360584"/>
          </a:xfrm>
          <a:prstGeom prst="straightConnector1">
            <a:avLst/>
          </a:prstGeom>
          <a:ln w="25400"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Bogen 15">
            <a:extLst>
              <a:ext uri="{FF2B5EF4-FFF2-40B4-BE49-F238E27FC236}">
                <a16:creationId xmlns:a16="http://schemas.microsoft.com/office/drawing/2014/main" id="{5D54FD0D-5F5C-74E0-5829-2F7A87A906A9}"/>
              </a:ext>
            </a:extLst>
          </p:cNvPr>
          <p:cNvSpPr/>
          <p:nvPr/>
        </p:nvSpPr>
        <p:spPr>
          <a:xfrm rot="5856133">
            <a:off x="4667898" y="3085137"/>
            <a:ext cx="3516140" cy="637365"/>
          </a:xfrm>
          <a:prstGeom prst="arc">
            <a:avLst>
              <a:gd name="adj1" fmla="val 16200000"/>
              <a:gd name="adj2" fmla="val 20999266"/>
            </a:avLst>
          </a:prstGeom>
          <a:ln w="25400"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7" name="Bogen 16">
            <a:extLst>
              <a:ext uri="{FF2B5EF4-FFF2-40B4-BE49-F238E27FC236}">
                <a16:creationId xmlns:a16="http://schemas.microsoft.com/office/drawing/2014/main" id="{3B10DC8A-2258-7D06-9AC0-B0A2BD0AC83A}"/>
              </a:ext>
            </a:extLst>
          </p:cNvPr>
          <p:cNvSpPr/>
          <p:nvPr/>
        </p:nvSpPr>
        <p:spPr>
          <a:xfrm rot="6131079">
            <a:off x="5059583" y="2985794"/>
            <a:ext cx="2424358" cy="747989"/>
          </a:xfrm>
          <a:prstGeom prst="arc">
            <a:avLst>
              <a:gd name="adj1" fmla="val 16200000"/>
              <a:gd name="adj2" fmla="val 21208175"/>
            </a:avLst>
          </a:prstGeom>
          <a:ln w="25400"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8" name="Bogen 17">
            <a:extLst>
              <a:ext uri="{FF2B5EF4-FFF2-40B4-BE49-F238E27FC236}">
                <a16:creationId xmlns:a16="http://schemas.microsoft.com/office/drawing/2014/main" id="{13A4C410-7703-6D08-A6E1-9B8CF821357A}"/>
              </a:ext>
            </a:extLst>
          </p:cNvPr>
          <p:cNvSpPr/>
          <p:nvPr/>
        </p:nvSpPr>
        <p:spPr>
          <a:xfrm rot="4852449" flipV="1">
            <a:off x="5429562" y="3082857"/>
            <a:ext cx="3629439" cy="622221"/>
          </a:xfrm>
          <a:prstGeom prst="arc">
            <a:avLst>
              <a:gd name="adj1" fmla="val 16200000"/>
              <a:gd name="adj2" fmla="val 20999266"/>
            </a:avLst>
          </a:prstGeom>
          <a:ln w="25400"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9" name="Bogen 18">
            <a:extLst>
              <a:ext uri="{FF2B5EF4-FFF2-40B4-BE49-F238E27FC236}">
                <a16:creationId xmlns:a16="http://schemas.microsoft.com/office/drawing/2014/main" id="{8D64B93B-D58F-8068-06D6-4BC3B5CC7A9F}"/>
              </a:ext>
            </a:extLst>
          </p:cNvPr>
          <p:cNvSpPr/>
          <p:nvPr/>
        </p:nvSpPr>
        <p:spPr>
          <a:xfrm rot="4601370" flipV="1">
            <a:off x="6191551" y="2948373"/>
            <a:ext cx="2460506" cy="789514"/>
          </a:xfrm>
          <a:prstGeom prst="arc">
            <a:avLst>
              <a:gd name="adj1" fmla="val 16200000"/>
              <a:gd name="adj2" fmla="val 21208175"/>
            </a:avLst>
          </a:prstGeom>
          <a:ln w="25400"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cxnSp>
        <p:nvCxnSpPr>
          <p:cNvPr id="20" name="Gerader Verbinder 36">
            <a:extLst>
              <a:ext uri="{FF2B5EF4-FFF2-40B4-BE49-F238E27FC236}">
                <a16:creationId xmlns:a16="http://schemas.microsoft.com/office/drawing/2014/main" id="{C7F9ABD8-166D-B0B6-9317-F46ADAC5082F}"/>
              </a:ext>
            </a:extLst>
          </p:cNvPr>
          <p:cNvCxnSpPr>
            <a:cxnSpLocks/>
          </p:cNvCxnSpPr>
          <p:nvPr/>
        </p:nvCxnSpPr>
        <p:spPr>
          <a:xfrm flipH="1">
            <a:off x="5813104" y="3835958"/>
            <a:ext cx="373582" cy="208826"/>
          </a:xfrm>
          <a:prstGeom prst="line">
            <a:avLst/>
          </a:prstGeom>
          <a:ln w="254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Gerader Verbinder 39">
            <a:extLst>
              <a:ext uri="{FF2B5EF4-FFF2-40B4-BE49-F238E27FC236}">
                <a16:creationId xmlns:a16="http://schemas.microsoft.com/office/drawing/2014/main" id="{34AA12A8-A1C5-05C0-9F21-02F9E5843F2A}"/>
              </a:ext>
            </a:extLst>
          </p:cNvPr>
          <p:cNvCxnSpPr/>
          <p:nvPr/>
        </p:nvCxnSpPr>
        <p:spPr>
          <a:xfrm>
            <a:off x="7548238" y="3835958"/>
            <a:ext cx="319030" cy="208826"/>
          </a:xfrm>
          <a:prstGeom prst="line">
            <a:avLst/>
          </a:prstGeom>
          <a:ln w="254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Gerader Verbinder 41">
            <a:extLst>
              <a:ext uri="{FF2B5EF4-FFF2-40B4-BE49-F238E27FC236}">
                <a16:creationId xmlns:a16="http://schemas.microsoft.com/office/drawing/2014/main" id="{9EB5A2AE-D4AB-412C-FC26-379E8201257D}"/>
              </a:ext>
            </a:extLst>
          </p:cNvPr>
          <p:cNvCxnSpPr>
            <a:cxnSpLocks/>
          </p:cNvCxnSpPr>
          <p:nvPr/>
        </p:nvCxnSpPr>
        <p:spPr>
          <a:xfrm>
            <a:off x="6184174" y="5364462"/>
            <a:ext cx="1366576" cy="0"/>
          </a:xfrm>
          <a:prstGeom prst="line">
            <a:avLst/>
          </a:prstGeom>
          <a:ln w="254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echteck 22">
            <a:extLst>
              <a:ext uri="{FF2B5EF4-FFF2-40B4-BE49-F238E27FC236}">
                <a16:creationId xmlns:a16="http://schemas.microsoft.com/office/drawing/2014/main" id="{93576050-083A-8C4F-4915-FD15C489EB68}"/>
              </a:ext>
            </a:extLst>
          </p:cNvPr>
          <p:cNvSpPr/>
          <p:nvPr/>
        </p:nvSpPr>
        <p:spPr>
          <a:xfrm>
            <a:off x="5813104" y="5573289"/>
            <a:ext cx="2054164" cy="873295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0">
                <a:schemeClr val="bg1"/>
              </a:gs>
              <a:gs pos="100000">
                <a:srgbClr val="00B0F0"/>
              </a:gs>
              <a:gs pos="100000">
                <a:srgbClr val="00B0F0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cxnSp>
        <p:nvCxnSpPr>
          <p:cNvPr id="24" name="Gerader Verbinder 46">
            <a:extLst>
              <a:ext uri="{FF2B5EF4-FFF2-40B4-BE49-F238E27FC236}">
                <a16:creationId xmlns:a16="http://schemas.microsoft.com/office/drawing/2014/main" id="{9529973A-D33C-B0CB-2DE2-DB60211CF77E}"/>
              </a:ext>
            </a:extLst>
          </p:cNvPr>
          <p:cNvCxnSpPr>
            <a:cxnSpLocks/>
          </p:cNvCxnSpPr>
          <p:nvPr/>
        </p:nvCxnSpPr>
        <p:spPr>
          <a:xfrm flipH="1">
            <a:off x="5813104" y="5364462"/>
            <a:ext cx="373582" cy="208826"/>
          </a:xfrm>
          <a:prstGeom prst="line">
            <a:avLst/>
          </a:prstGeom>
          <a:ln w="254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Gerader Verbinder 47">
            <a:extLst>
              <a:ext uri="{FF2B5EF4-FFF2-40B4-BE49-F238E27FC236}">
                <a16:creationId xmlns:a16="http://schemas.microsoft.com/office/drawing/2014/main" id="{F7B9F819-FD21-856B-8921-5A1D389F4CBB}"/>
              </a:ext>
            </a:extLst>
          </p:cNvPr>
          <p:cNvCxnSpPr/>
          <p:nvPr/>
        </p:nvCxnSpPr>
        <p:spPr>
          <a:xfrm>
            <a:off x="7548238" y="5364462"/>
            <a:ext cx="319030" cy="208826"/>
          </a:xfrm>
          <a:prstGeom prst="line">
            <a:avLst/>
          </a:prstGeom>
          <a:ln w="254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feld 25">
            <a:extLst>
              <a:ext uri="{FF2B5EF4-FFF2-40B4-BE49-F238E27FC236}">
                <a16:creationId xmlns:a16="http://schemas.microsoft.com/office/drawing/2014/main" id="{1B78C4FE-9232-3866-EB64-93075B5A1EBC}"/>
              </a:ext>
            </a:extLst>
          </p:cNvPr>
          <p:cNvSpPr txBox="1"/>
          <p:nvPr/>
        </p:nvSpPr>
        <p:spPr>
          <a:xfrm>
            <a:off x="508095" y="1358594"/>
            <a:ext cx="293933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82563" indent="-182563"/>
            <a:r>
              <a:rPr lang="de-DE" sz="1400" dirty="0"/>
              <a:t>-	Sendespule mit Wechselstrom (</a:t>
            </a:r>
            <a:r>
              <a:rPr lang="de-DE" sz="1400" dirty="0" err="1"/>
              <a:t>I</a:t>
            </a:r>
            <a:r>
              <a:rPr lang="de-DE" sz="1400" baseline="-25000" dirty="0" err="1"/>
              <a:t>coil</a:t>
            </a:r>
            <a:r>
              <a:rPr lang="de-DE" sz="1400" dirty="0"/>
              <a:t>)</a:t>
            </a:r>
          </a:p>
        </p:txBody>
      </p:sp>
      <p:sp>
        <p:nvSpPr>
          <p:cNvPr id="27" name="Textfeld 26">
            <a:extLst>
              <a:ext uri="{FF2B5EF4-FFF2-40B4-BE49-F238E27FC236}">
                <a16:creationId xmlns:a16="http://schemas.microsoft.com/office/drawing/2014/main" id="{C1681AE1-4572-E0EE-1A4B-C42443DED973}"/>
              </a:ext>
            </a:extLst>
          </p:cNvPr>
          <p:cNvSpPr txBox="1"/>
          <p:nvPr/>
        </p:nvSpPr>
        <p:spPr>
          <a:xfrm>
            <a:off x="508095" y="1619042"/>
            <a:ext cx="490849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2563" indent="-182563"/>
            <a:r>
              <a:rPr lang="de-DE" sz="1400" dirty="0"/>
              <a:t>-	Sich ausbreitendes Magnetfeld. „Rechte-Hand-Regel“</a:t>
            </a:r>
          </a:p>
        </p:txBody>
      </p:sp>
      <p:sp>
        <p:nvSpPr>
          <p:cNvPr id="28" name="Textfeld 27">
            <a:extLst>
              <a:ext uri="{FF2B5EF4-FFF2-40B4-BE49-F238E27FC236}">
                <a16:creationId xmlns:a16="http://schemas.microsoft.com/office/drawing/2014/main" id="{42549175-8D82-68BD-4889-3BA73A998699}"/>
              </a:ext>
            </a:extLst>
          </p:cNvPr>
          <p:cNvSpPr txBox="1"/>
          <p:nvPr/>
        </p:nvSpPr>
        <p:spPr>
          <a:xfrm>
            <a:off x="5670270" y="3014095"/>
            <a:ext cx="9371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de-DE" sz="1400" dirty="0">
                <a:solidFill>
                  <a:srgbClr val="020BBE"/>
                </a:solidFill>
              </a:rPr>
              <a:t>Spulen-strom </a:t>
            </a:r>
            <a:r>
              <a:rPr lang="de-DE" sz="1400" dirty="0" err="1">
                <a:solidFill>
                  <a:srgbClr val="020BBE"/>
                </a:solidFill>
              </a:rPr>
              <a:t>I</a:t>
            </a:r>
            <a:r>
              <a:rPr lang="de-DE" sz="1400" baseline="-25000" dirty="0" err="1">
                <a:solidFill>
                  <a:srgbClr val="020BBE"/>
                </a:solidFill>
              </a:rPr>
              <a:t>Coil</a:t>
            </a:r>
            <a:endParaRPr lang="de-DE" sz="1400" baseline="-25000" dirty="0">
              <a:solidFill>
                <a:srgbClr val="020BBE"/>
              </a:solidFill>
            </a:endParaRPr>
          </a:p>
        </p:txBody>
      </p:sp>
      <p:cxnSp>
        <p:nvCxnSpPr>
          <p:cNvPr id="29" name="Gerade Verbindung mit Pfeil 28">
            <a:extLst>
              <a:ext uri="{FF2B5EF4-FFF2-40B4-BE49-F238E27FC236}">
                <a16:creationId xmlns:a16="http://schemas.microsoft.com/office/drawing/2014/main" id="{99A3AC66-E759-28DB-475D-6D95340C1079}"/>
              </a:ext>
            </a:extLst>
          </p:cNvPr>
          <p:cNvCxnSpPr/>
          <p:nvPr/>
        </p:nvCxnSpPr>
        <p:spPr>
          <a:xfrm flipH="1">
            <a:off x="5782785" y="3571295"/>
            <a:ext cx="508000" cy="0"/>
          </a:xfrm>
          <a:prstGeom prst="straightConnector1">
            <a:avLst/>
          </a:prstGeom>
          <a:ln w="25400">
            <a:solidFill>
              <a:srgbClr val="020BBE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feld 29">
            <a:extLst>
              <a:ext uri="{FF2B5EF4-FFF2-40B4-BE49-F238E27FC236}">
                <a16:creationId xmlns:a16="http://schemas.microsoft.com/office/drawing/2014/main" id="{594B387B-3042-43FF-65F8-9A6F59142205}"/>
              </a:ext>
            </a:extLst>
          </p:cNvPr>
          <p:cNvSpPr txBox="1"/>
          <p:nvPr/>
        </p:nvSpPr>
        <p:spPr>
          <a:xfrm>
            <a:off x="9707313" y="1300320"/>
            <a:ext cx="2253726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de-DE" sz="1400" u="sng" dirty="0"/>
              <a:t>„Right-Hand-Rule“:</a:t>
            </a:r>
          </a:p>
          <a:p>
            <a:pPr marL="182563" indent="-182563">
              <a:buFontTx/>
              <a:buChar char="-"/>
              <a:tabLst>
                <a:tab pos="182563" algn="l"/>
              </a:tabLst>
            </a:pPr>
            <a:r>
              <a:rPr lang="de-DE" sz="1400" dirty="0"/>
              <a:t>Thumb </a:t>
            </a:r>
            <a:r>
              <a:rPr lang="de-DE" sz="1400" dirty="0" err="1"/>
              <a:t>points</a:t>
            </a:r>
            <a:r>
              <a:rPr lang="de-DE" sz="1400" dirty="0"/>
              <a:t> </a:t>
            </a:r>
            <a:r>
              <a:rPr lang="de-DE" sz="1400" dirty="0" err="1"/>
              <a:t>to</a:t>
            </a:r>
            <a:r>
              <a:rPr lang="de-DE" sz="1400" dirty="0"/>
              <a:t> techn. </a:t>
            </a:r>
            <a:r>
              <a:rPr lang="de-DE" sz="1400" dirty="0" err="1"/>
              <a:t>Current</a:t>
            </a:r>
            <a:r>
              <a:rPr lang="de-DE" sz="1400" dirty="0"/>
              <a:t> </a:t>
            </a:r>
            <a:r>
              <a:rPr lang="de-DE" sz="1400" dirty="0" err="1"/>
              <a:t>of</a:t>
            </a:r>
            <a:r>
              <a:rPr lang="de-DE" sz="1400" dirty="0"/>
              <a:t> </a:t>
            </a:r>
            <a:r>
              <a:rPr lang="de-DE" sz="1400" dirty="0" err="1"/>
              <a:t>I</a:t>
            </a:r>
            <a:r>
              <a:rPr lang="de-DE" sz="1400" baseline="-25000" dirty="0" err="1"/>
              <a:t>coil</a:t>
            </a:r>
            <a:endParaRPr lang="de-DE" sz="1400" baseline="-25000" dirty="0"/>
          </a:p>
          <a:p>
            <a:pPr marL="182563" indent="-182563">
              <a:buFontTx/>
              <a:buChar char="-"/>
              <a:tabLst>
                <a:tab pos="182563" algn="l"/>
              </a:tabLst>
            </a:pPr>
            <a:r>
              <a:rPr lang="de-DE" sz="1400" dirty="0"/>
              <a:t>Bent </a:t>
            </a:r>
            <a:r>
              <a:rPr lang="de-DE" sz="1400" dirty="0" err="1"/>
              <a:t>fingers</a:t>
            </a:r>
            <a:r>
              <a:rPr lang="de-DE" sz="1400" dirty="0"/>
              <a:t> </a:t>
            </a:r>
            <a:r>
              <a:rPr lang="de-DE" sz="1400" dirty="0" err="1"/>
              <a:t>show</a:t>
            </a:r>
            <a:r>
              <a:rPr lang="de-DE" sz="1400" dirty="0"/>
              <a:t> </a:t>
            </a:r>
            <a:r>
              <a:rPr lang="de-DE" sz="1400" dirty="0" err="1"/>
              <a:t>direction</a:t>
            </a:r>
            <a:r>
              <a:rPr lang="de-DE" sz="1400" dirty="0"/>
              <a:t> </a:t>
            </a:r>
            <a:r>
              <a:rPr lang="de-DE" sz="1400" dirty="0" err="1"/>
              <a:t>of</a:t>
            </a:r>
            <a:r>
              <a:rPr lang="de-DE" sz="1400" dirty="0"/>
              <a:t> </a:t>
            </a:r>
            <a:r>
              <a:rPr lang="de-DE" sz="1400" dirty="0" err="1"/>
              <a:t>magnetic</a:t>
            </a:r>
            <a:r>
              <a:rPr lang="de-DE" sz="1400" dirty="0"/>
              <a:t> </a:t>
            </a:r>
            <a:r>
              <a:rPr lang="de-DE" sz="1400" dirty="0" err="1"/>
              <a:t>field</a:t>
            </a:r>
            <a:r>
              <a:rPr lang="de-DE" sz="1400" dirty="0"/>
              <a:t> </a:t>
            </a:r>
            <a:r>
              <a:rPr lang="de-DE" sz="1400" dirty="0" err="1"/>
              <a:t>B</a:t>
            </a:r>
            <a:r>
              <a:rPr lang="de-DE" sz="1400" baseline="-25000" dirty="0" err="1"/>
              <a:t>coil</a:t>
            </a:r>
            <a:endParaRPr lang="de-DE" sz="1400" dirty="0"/>
          </a:p>
        </p:txBody>
      </p:sp>
      <p:sp>
        <p:nvSpPr>
          <p:cNvPr id="31" name="Textfeld 30">
            <a:extLst>
              <a:ext uri="{FF2B5EF4-FFF2-40B4-BE49-F238E27FC236}">
                <a16:creationId xmlns:a16="http://schemas.microsoft.com/office/drawing/2014/main" id="{83F6199D-76B0-530D-A523-24ED97EC76C5}"/>
              </a:ext>
            </a:extLst>
          </p:cNvPr>
          <p:cNvSpPr txBox="1"/>
          <p:nvPr/>
        </p:nvSpPr>
        <p:spPr>
          <a:xfrm>
            <a:off x="8695996" y="1302125"/>
            <a:ext cx="3289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err="1"/>
              <a:t>I</a:t>
            </a:r>
            <a:r>
              <a:rPr lang="de-DE" baseline="-25000" dirty="0" err="1"/>
              <a:t>p</a:t>
            </a:r>
            <a:r>
              <a:rPr lang="de-DE" baseline="-25000" dirty="0"/>
              <a:t> </a:t>
            </a:r>
            <a:endParaRPr lang="de-DE" dirty="0"/>
          </a:p>
        </p:txBody>
      </p:sp>
      <p:sp>
        <p:nvSpPr>
          <p:cNvPr id="32" name="Textfeld 31">
            <a:extLst>
              <a:ext uri="{FF2B5EF4-FFF2-40B4-BE49-F238E27FC236}">
                <a16:creationId xmlns:a16="http://schemas.microsoft.com/office/drawing/2014/main" id="{55471F31-C035-A386-2DAE-2F269FCFB74D}"/>
              </a:ext>
            </a:extLst>
          </p:cNvPr>
          <p:cNvSpPr txBox="1"/>
          <p:nvPr/>
        </p:nvSpPr>
        <p:spPr>
          <a:xfrm>
            <a:off x="8717435" y="1862598"/>
            <a:ext cx="46884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err="1"/>
              <a:t>B</a:t>
            </a:r>
            <a:r>
              <a:rPr lang="de-DE" baseline="-25000" dirty="0" err="1"/>
              <a:t>Sp</a:t>
            </a:r>
            <a:r>
              <a:rPr lang="de-DE" sz="2000" baseline="-25000" dirty="0"/>
              <a:t> </a:t>
            </a:r>
            <a:endParaRPr lang="de-DE" dirty="0"/>
          </a:p>
        </p:txBody>
      </p:sp>
      <p:sp>
        <p:nvSpPr>
          <p:cNvPr id="33" name="Textfeld 32">
            <a:extLst>
              <a:ext uri="{FF2B5EF4-FFF2-40B4-BE49-F238E27FC236}">
                <a16:creationId xmlns:a16="http://schemas.microsoft.com/office/drawing/2014/main" id="{6E96D276-D8F8-C575-44BD-D5805011D5A6}"/>
              </a:ext>
            </a:extLst>
          </p:cNvPr>
          <p:cNvSpPr txBox="1"/>
          <p:nvPr/>
        </p:nvSpPr>
        <p:spPr>
          <a:xfrm>
            <a:off x="7285051" y="4457517"/>
            <a:ext cx="50577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err="1"/>
              <a:t>B</a:t>
            </a:r>
            <a:r>
              <a:rPr lang="de-DE" baseline="-25000" dirty="0" err="1"/>
              <a:t>coil</a:t>
            </a:r>
            <a:r>
              <a:rPr lang="de-DE" sz="2000" baseline="-25000" dirty="0"/>
              <a:t> </a:t>
            </a:r>
            <a:endParaRPr lang="de-DE" dirty="0"/>
          </a:p>
        </p:txBody>
      </p:sp>
      <p:sp>
        <p:nvSpPr>
          <p:cNvPr id="34" name="Freihandform: Form 72">
            <a:extLst>
              <a:ext uri="{FF2B5EF4-FFF2-40B4-BE49-F238E27FC236}">
                <a16:creationId xmlns:a16="http://schemas.microsoft.com/office/drawing/2014/main" id="{D6D3FB81-8CC2-6145-F2AA-DF74A9A0A2BE}"/>
              </a:ext>
            </a:extLst>
          </p:cNvPr>
          <p:cNvSpPr/>
          <p:nvPr/>
        </p:nvSpPr>
        <p:spPr>
          <a:xfrm>
            <a:off x="6104283" y="2912572"/>
            <a:ext cx="1512574" cy="201966"/>
          </a:xfrm>
          <a:custGeom>
            <a:avLst/>
            <a:gdLst>
              <a:gd name="connsiteX0" fmla="*/ 1368196 w 1512574"/>
              <a:gd name="connsiteY0" fmla="*/ 12830 h 201966"/>
              <a:gd name="connsiteX1" fmla="*/ 1512574 w 1512574"/>
              <a:gd name="connsiteY1" fmla="*/ 85019 h 201966"/>
              <a:gd name="connsiteX2" fmla="*/ 1368196 w 1512574"/>
              <a:gd name="connsiteY2" fmla="*/ 153771 h 201966"/>
              <a:gd name="connsiteX3" fmla="*/ 728803 w 1512574"/>
              <a:gd name="connsiteY3" fmla="*/ 201897 h 201966"/>
              <a:gd name="connsiteX4" fmla="*/ 147850 w 1512574"/>
              <a:gd name="connsiteY4" fmla="*/ 143458 h 201966"/>
              <a:gd name="connsiteX5" fmla="*/ 33 w 1512574"/>
              <a:gd name="connsiteY5" fmla="*/ 67831 h 201966"/>
              <a:gd name="connsiteX6" fmla="*/ 154725 w 1512574"/>
              <a:gd name="connsiteY6" fmla="*/ 5954 h 201966"/>
              <a:gd name="connsiteX7" fmla="*/ 223477 w 1512574"/>
              <a:gd name="connsiteY7" fmla="*/ 5954 h 201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12574" h="201966">
                <a:moveTo>
                  <a:pt x="1368196" y="12830"/>
                </a:moveTo>
                <a:cubicBezTo>
                  <a:pt x="1440385" y="37179"/>
                  <a:pt x="1512574" y="61529"/>
                  <a:pt x="1512574" y="85019"/>
                </a:cubicBezTo>
                <a:cubicBezTo>
                  <a:pt x="1512574" y="108509"/>
                  <a:pt x="1498825" y="134291"/>
                  <a:pt x="1368196" y="153771"/>
                </a:cubicBezTo>
                <a:cubicBezTo>
                  <a:pt x="1237567" y="173251"/>
                  <a:pt x="932194" y="203616"/>
                  <a:pt x="728803" y="201897"/>
                </a:cubicBezTo>
                <a:cubicBezTo>
                  <a:pt x="525412" y="200178"/>
                  <a:pt x="269312" y="165802"/>
                  <a:pt x="147850" y="143458"/>
                </a:cubicBezTo>
                <a:cubicBezTo>
                  <a:pt x="26388" y="121114"/>
                  <a:pt x="-1113" y="90748"/>
                  <a:pt x="33" y="67831"/>
                </a:cubicBezTo>
                <a:cubicBezTo>
                  <a:pt x="1179" y="44914"/>
                  <a:pt x="117484" y="16267"/>
                  <a:pt x="154725" y="5954"/>
                </a:cubicBezTo>
                <a:cubicBezTo>
                  <a:pt x="191966" y="-4359"/>
                  <a:pt x="207721" y="797"/>
                  <a:pt x="223477" y="5954"/>
                </a:cubicBezTo>
              </a:path>
            </a:pathLst>
          </a:custGeom>
          <a:noFill/>
          <a:ln w="31750">
            <a:solidFill>
              <a:srgbClr val="020BBE"/>
            </a:solidFill>
            <a:headEnd type="none" w="lg" len="lg"/>
            <a:tailEnd type="stealth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cxnSp>
        <p:nvCxnSpPr>
          <p:cNvPr id="35" name="Gerade Verbindung mit Pfeil 34">
            <a:extLst>
              <a:ext uri="{FF2B5EF4-FFF2-40B4-BE49-F238E27FC236}">
                <a16:creationId xmlns:a16="http://schemas.microsoft.com/office/drawing/2014/main" id="{AC883DFB-D864-C2EF-66FF-1AC1C2E0B4FF}"/>
              </a:ext>
            </a:extLst>
          </p:cNvPr>
          <p:cNvCxnSpPr>
            <a:cxnSpLocks/>
          </p:cNvCxnSpPr>
          <p:nvPr/>
        </p:nvCxnSpPr>
        <p:spPr>
          <a:xfrm>
            <a:off x="5782785" y="2003274"/>
            <a:ext cx="508000" cy="0"/>
          </a:xfrm>
          <a:prstGeom prst="straightConnector1">
            <a:avLst/>
          </a:prstGeom>
          <a:ln w="25400">
            <a:solidFill>
              <a:srgbClr val="020BBE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feld 35">
            <a:extLst>
              <a:ext uri="{FF2B5EF4-FFF2-40B4-BE49-F238E27FC236}">
                <a16:creationId xmlns:a16="http://schemas.microsoft.com/office/drawing/2014/main" id="{E799F62E-8F9B-CA57-F4E7-6426BBF1AC0F}"/>
              </a:ext>
            </a:extLst>
          </p:cNvPr>
          <p:cNvSpPr txBox="1"/>
          <p:nvPr/>
        </p:nvSpPr>
        <p:spPr>
          <a:xfrm>
            <a:off x="517392" y="2094292"/>
            <a:ext cx="49778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2563" indent="-182563"/>
            <a:r>
              <a:rPr lang="de-DE" sz="1400" dirty="0"/>
              <a:t>-	Wechselspannung induziert in metallischem Prüfling, elementare Kreisströme </a:t>
            </a:r>
            <a:r>
              <a:rPr lang="de-DE" sz="1400" dirty="0" err="1"/>
              <a:t>i</a:t>
            </a:r>
            <a:r>
              <a:rPr lang="de-DE" sz="1400" baseline="-25000" dirty="0" err="1"/>
              <a:t>eddy</a:t>
            </a:r>
            <a:r>
              <a:rPr lang="de-DE" sz="1400" dirty="0"/>
              <a:t> fließen</a:t>
            </a:r>
          </a:p>
        </p:txBody>
      </p:sp>
      <p:sp>
        <p:nvSpPr>
          <p:cNvPr id="37" name="Freihandform: Form 78">
            <a:extLst>
              <a:ext uri="{FF2B5EF4-FFF2-40B4-BE49-F238E27FC236}">
                <a16:creationId xmlns:a16="http://schemas.microsoft.com/office/drawing/2014/main" id="{B2226100-6F7C-9D22-8232-E8DAB64A3EC6}"/>
              </a:ext>
            </a:extLst>
          </p:cNvPr>
          <p:cNvSpPr/>
          <p:nvPr/>
        </p:nvSpPr>
        <p:spPr>
          <a:xfrm flipH="1">
            <a:off x="6716595" y="4482271"/>
            <a:ext cx="249581" cy="149876"/>
          </a:xfrm>
          <a:custGeom>
            <a:avLst/>
            <a:gdLst>
              <a:gd name="connsiteX0" fmla="*/ 142568 w 364573"/>
              <a:gd name="connsiteY0" fmla="*/ 0 h 149876"/>
              <a:gd name="connsiteX1" fmla="*/ 1891 w 364573"/>
              <a:gd name="connsiteY1" fmla="*/ 72537 h 149876"/>
              <a:gd name="connsiteX2" fmla="*/ 76625 w 364573"/>
              <a:gd name="connsiteY2" fmla="*/ 136281 h 149876"/>
              <a:gd name="connsiteX3" fmla="*/ 285443 w 364573"/>
              <a:gd name="connsiteY3" fmla="*/ 145073 h 149876"/>
              <a:gd name="connsiteX4" fmla="*/ 364573 w 364573"/>
              <a:gd name="connsiteY4" fmla="*/ 76933 h 149876"/>
              <a:gd name="connsiteX5" fmla="*/ 285443 w 364573"/>
              <a:gd name="connsiteY5" fmla="*/ 2198 h 1498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64573" h="149876">
                <a:moveTo>
                  <a:pt x="142568" y="0"/>
                </a:moveTo>
                <a:cubicBezTo>
                  <a:pt x="77724" y="24912"/>
                  <a:pt x="12881" y="49824"/>
                  <a:pt x="1891" y="72537"/>
                </a:cubicBezTo>
                <a:cubicBezTo>
                  <a:pt x="-9100" y="95251"/>
                  <a:pt x="29366" y="124192"/>
                  <a:pt x="76625" y="136281"/>
                </a:cubicBezTo>
                <a:cubicBezTo>
                  <a:pt x="123884" y="148370"/>
                  <a:pt x="237452" y="154964"/>
                  <a:pt x="285443" y="145073"/>
                </a:cubicBezTo>
                <a:cubicBezTo>
                  <a:pt x="333434" y="135182"/>
                  <a:pt x="364573" y="100745"/>
                  <a:pt x="364573" y="76933"/>
                </a:cubicBezTo>
                <a:cubicBezTo>
                  <a:pt x="364573" y="53121"/>
                  <a:pt x="325008" y="27659"/>
                  <a:pt x="285443" y="2198"/>
                </a:cubicBezTo>
              </a:path>
            </a:pathLst>
          </a:custGeom>
          <a:noFill/>
          <a:ln>
            <a:solidFill>
              <a:srgbClr val="FF0000"/>
            </a:solidFill>
            <a:headEnd type="stealt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8" name="Freihandform: Form 79">
            <a:extLst>
              <a:ext uri="{FF2B5EF4-FFF2-40B4-BE49-F238E27FC236}">
                <a16:creationId xmlns:a16="http://schemas.microsoft.com/office/drawing/2014/main" id="{FB8DB2AA-0294-F285-63F5-F862B461D693}"/>
              </a:ext>
            </a:extLst>
          </p:cNvPr>
          <p:cNvSpPr/>
          <p:nvPr/>
        </p:nvSpPr>
        <p:spPr>
          <a:xfrm rot="2156377" flipH="1">
            <a:off x="6223088" y="4175568"/>
            <a:ext cx="249581" cy="149876"/>
          </a:xfrm>
          <a:custGeom>
            <a:avLst/>
            <a:gdLst>
              <a:gd name="connsiteX0" fmla="*/ 142568 w 364573"/>
              <a:gd name="connsiteY0" fmla="*/ 0 h 149876"/>
              <a:gd name="connsiteX1" fmla="*/ 1891 w 364573"/>
              <a:gd name="connsiteY1" fmla="*/ 72537 h 149876"/>
              <a:gd name="connsiteX2" fmla="*/ 76625 w 364573"/>
              <a:gd name="connsiteY2" fmla="*/ 136281 h 149876"/>
              <a:gd name="connsiteX3" fmla="*/ 285443 w 364573"/>
              <a:gd name="connsiteY3" fmla="*/ 145073 h 149876"/>
              <a:gd name="connsiteX4" fmla="*/ 364573 w 364573"/>
              <a:gd name="connsiteY4" fmla="*/ 76933 h 149876"/>
              <a:gd name="connsiteX5" fmla="*/ 285443 w 364573"/>
              <a:gd name="connsiteY5" fmla="*/ 2198 h 1498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64573" h="149876">
                <a:moveTo>
                  <a:pt x="142568" y="0"/>
                </a:moveTo>
                <a:cubicBezTo>
                  <a:pt x="77724" y="24912"/>
                  <a:pt x="12881" y="49824"/>
                  <a:pt x="1891" y="72537"/>
                </a:cubicBezTo>
                <a:cubicBezTo>
                  <a:pt x="-9100" y="95251"/>
                  <a:pt x="29366" y="124192"/>
                  <a:pt x="76625" y="136281"/>
                </a:cubicBezTo>
                <a:cubicBezTo>
                  <a:pt x="123884" y="148370"/>
                  <a:pt x="237452" y="154964"/>
                  <a:pt x="285443" y="145073"/>
                </a:cubicBezTo>
                <a:cubicBezTo>
                  <a:pt x="333434" y="135182"/>
                  <a:pt x="364573" y="100745"/>
                  <a:pt x="364573" y="76933"/>
                </a:cubicBezTo>
                <a:cubicBezTo>
                  <a:pt x="364573" y="53121"/>
                  <a:pt x="325008" y="27659"/>
                  <a:pt x="285443" y="2198"/>
                </a:cubicBezTo>
              </a:path>
            </a:pathLst>
          </a:custGeom>
          <a:noFill/>
          <a:ln>
            <a:solidFill>
              <a:srgbClr val="FF0000"/>
            </a:solidFill>
            <a:headEnd type="stealt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9" name="Freihandform: Form 80">
            <a:extLst>
              <a:ext uri="{FF2B5EF4-FFF2-40B4-BE49-F238E27FC236}">
                <a16:creationId xmlns:a16="http://schemas.microsoft.com/office/drawing/2014/main" id="{7331EF4F-9A77-742D-4578-8A8A4A956EF0}"/>
              </a:ext>
            </a:extLst>
          </p:cNvPr>
          <p:cNvSpPr/>
          <p:nvPr/>
        </p:nvSpPr>
        <p:spPr>
          <a:xfrm rot="19808749" flipH="1">
            <a:off x="7247121" y="4227135"/>
            <a:ext cx="249581" cy="149876"/>
          </a:xfrm>
          <a:custGeom>
            <a:avLst/>
            <a:gdLst>
              <a:gd name="connsiteX0" fmla="*/ 142568 w 364573"/>
              <a:gd name="connsiteY0" fmla="*/ 0 h 149876"/>
              <a:gd name="connsiteX1" fmla="*/ 1891 w 364573"/>
              <a:gd name="connsiteY1" fmla="*/ 72537 h 149876"/>
              <a:gd name="connsiteX2" fmla="*/ 76625 w 364573"/>
              <a:gd name="connsiteY2" fmla="*/ 136281 h 149876"/>
              <a:gd name="connsiteX3" fmla="*/ 285443 w 364573"/>
              <a:gd name="connsiteY3" fmla="*/ 145073 h 149876"/>
              <a:gd name="connsiteX4" fmla="*/ 364573 w 364573"/>
              <a:gd name="connsiteY4" fmla="*/ 76933 h 149876"/>
              <a:gd name="connsiteX5" fmla="*/ 285443 w 364573"/>
              <a:gd name="connsiteY5" fmla="*/ 2198 h 1498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64573" h="149876">
                <a:moveTo>
                  <a:pt x="142568" y="0"/>
                </a:moveTo>
                <a:cubicBezTo>
                  <a:pt x="77724" y="24912"/>
                  <a:pt x="12881" y="49824"/>
                  <a:pt x="1891" y="72537"/>
                </a:cubicBezTo>
                <a:cubicBezTo>
                  <a:pt x="-9100" y="95251"/>
                  <a:pt x="29366" y="124192"/>
                  <a:pt x="76625" y="136281"/>
                </a:cubicBezTo>
                <a:cubicBezTo>
                  <a:pt x="123884" y="148370"/>
                  <a:pt x="237452" y="154964"/>
                  <a:pt x="285443" y="145073"/>
                </a:cubicBezTo>
                <a:cubicBezTo>
                  <a:pt x="333434" y="135182"/>
                  <a:pt x="364573" y="100745"/>
                  <a:pt x="364573" y="76933"/>
                </a:cubicBezTo>
                <a:cubicBezTo>
                  <a:pt x="364573" y="53121"/>
                  <a:pt x="325008" y="27659"/>
                  <a:pt x="285443" y="2198"/>
                </a:cubicBezTo>
              </a:path>
            </a:pathLst>
          </a:custGeom>
          <a:noFill/>
          <a:ln>
            <a:solidFill>
              <a:srgbClr val="FF0000"/>
            </a:solidFill>
            <a:headEnd type="stealt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0" name="Freihandform: Form 81">
            <a:extLst>
              <a:ext uri="{FF2B5EF4-FFF2-40B4-BE49-F238E27FC236}">
                <a16:creationId xmlns:a16="http://schemas.microsoft.com/office/drawing/2014/main" id="{1178E640-EE71-9AAF-B09D-4AE4A5ADB76A}"/>
              </a:ext>
            </a:extLst>
          </p:cNvPr>
          <p:cNvSpPr/>
          <p:nvPr/>
        </p:nvSpPr>
        <p:spPr>
          <a:xfrm rot="1125456" flipH="1">
            <a:off x="6421233" y="4383197"/>
            <a:ext cx="249581" cy="149876"/>
          </a:xfrm>
          <a:custGeom>
            <a:avLst/>
            <a:gdLst>
              <a:gd name="connsiteX0" fmla="*/ 142568 w 364573"/>
              <a:gd name="connsiteY0" fmla="*/ 0 h 149876"/>
              <a:gd name="connsiteX1" fmla="*/ 1891 w 364573"/>
              <a:gd name="connsiteY1" fmla="*/ 72537 h 149876"/>
              <a:gd name="connsiteX2" fmla="*/ 76625 w 364573"/>
              <a:gd name="connsiteY2" fmla="*/ 136281 h 149876"/>
              <a:gd name="connsiteX3" fmla="*/ 285443 w 364573"/>
              <a:gd name="connsiteY3" fmla="*/ 145073 h 149876"/>
              <a:gd name="connsiteX4" fmla="*/ 364573 w 364573"/>
              <a:gd name="connsiteY4" fmla="*/ 76933 h 149876"/>
              <a:gd name="connsiteX5" fmla="*/ 285443 w 364573"/>
              <a:gd name="connsiteY5" fmla="*/ 2198 h 1498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64573" h="149876">
                <a:moveTo>
                  <a:pt x="142568" y="0"/>
                </a:moveTo>
                <a:cubicBezTo>
                  <a:pt x="77724" y="24912"/>
                  <a:pt x="12881" y="49824"/>
                  <a:pt x="1891" y="72537"/>
                </a:cubicBezTo>
                <a:cubicBezTo>
                  <a:pt x="-9100" y="95251"/>
                  <a:pt x="29366" y="124192"/>
                  <a:pt x="76625" y="136281"/>
                </a:cubicBezTo>
                <a:cubicBezTo>
                  <a:pt x="123884" y="148370"/>
                  <a:pt x="237452" y="154964"/>
                  <a:pt x="285443" y="145073"/>
                </a:cubicBezTo>
                <a:cubicBezTo>
                  <a:pt x="333434" y="135182"/>
                  <a:pt x="364573" y="100745"/>
                  <a:pt x="364573" y="76933"/>
                </a:cubicBezTo>
                <a:cubicBezTo>
                  <a:pt x="364573" y="53121"/>
                  <a:pt x="325008" y="27659"/>
                  <a:pt x="285443" y="2198"/>
                </a:cubicBezTo>
              </a:path>
            </a:pathLst>
          </a:custGeom>
          <a:noFill/>
          <a:ln>
            <a:solidFill>
              <a:srgbClr val="FF0000"/>
            </a:solidFill>
            <a:headEnd type="stealt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1" name="Freihandform: Form 82">
            <a:extLst>
              <a:ext uri="{FF2B5EF4-FFF2-40B4-BE49-F238E27FC236}">
                <a16:creationId xmlns:a16="http://schemas.microsoft.com/office/drawing/2014/main" id="{958CED87-3E33-B027-0AC1-020483BB6FCB}"/>
              </a:ext>
            </a:extLst>
          </p:cNvPr>
          <p:cNvSpPr/>
          <p:nvPr/>
        </p:nvSpPr>
        <p:spPr>
          <a:xfrm flipH="1">
            <a:off x="7017206" y="4374360"/>
            <a:ext cx="249581" cy="149876"/>
          </a:xfrm>
          <a:custGeom>
            <a:avLst/>
            <a:gdLst>
              <a:gd name="connsiteX0" fmla="*/ 142568 w 364573"/>
              <a:gd name="connsiteY0" fmla="*/ 0 h 149876"/>
              <a:gd name="connsiteX1" fmla="*/ 1891 w 364573"/>
              <a:gd name="connsiteY1" fmla="*/ 72537 h 149876"/>
              <a:gd name="connsiteX2" fmla="*/ 76625 w 364573"/>
              <a:gd name="connsiteY2" fmla="*/ 136281 h 149876"/>
              <a:gd name="connsiteX3" fmla="*/ 285443 w 364573"/>
              <a:gd name="connsiteY3" fmla="*/ 145073 h 149876"/>
              <a:gd name="connsiteX4" fmla="*/ 364573 w 364573"/>
              <a:gd name="connsiteY4" fmla="*/ 76933 h 149876"/>
              <a:gd name="connsiteX5" fmla="*/ 285443 w 364573"/>
              <a:gd name="connsiteY5" fmla="*/ 2198 h 1498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64573" h="149876">
                <a:moveTo>
                  <a:pt x="142568" y="0"/>
                </a:moveTo>
                <a:cubicBezTo>
                  <a:pt x="77724" y="24912"/>
                  <a:pt x="12881" y="49824"/>
                  <a:pt x="1891" y="72537"/>
                </a:cubicBezTo>
                <a:cubicBezTo>
                  <a:pt x="-9100" y="95251"/>
                  <a:pt x="29366" y="124192"/>
                  <a:pt x="76625" y="136281"/>
                </a:cubicBezTo>
                <a:cubicBezTo>
                  <a:pt x="123884" y="148370"/>
                  <a:pt x="237452" y="154964"/>
                  <a:pt x="285443" y="145073"/>
                </a:cubicBezTo>
                <a:cubicBezTo>
                  <a:pt x="333434" y="135182"/>
                  <a:pt x="364573" y="100745"/>
                  <a:pt x="364573" y="76933"/>
                </a:cubicBezTo>
                <a:cubicBezTo>
                  <a:pt x="364573" y="53121"/>
                  <a:pt x="325008" y="27659"/>
                  <a:pt x="285443" y="2198"/>
                </a:cubicBezTo>
              </a:path>
            </a:pathLst>
          </a:custGeom>
          <a:noFill/>
          <a:ln>
            <a:solidFill>
              <a:srgbClr val="FF0000"/>
            </a:solidFill>
            <a:headEnd type="stealt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42" name="Grafik 41">
            <a:extLst>
              <a:ext uri="{FF2B5EF4-FFF2-40B4-BE49-F238E27FC236}">
                <a16:creationId xmlns:a16="http://schemas.microsoft.com/office/drawing/2014/main" id="{F5B0BFFE-1D46-FAB6-B384-E46B6147A87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8174419" y="2615062"/>
            <a:ext cx="1563450" cy="1525726"/>
          </a:xfrm>
          <a:prstGeom prst="rect">
            <a:avLst/>
          </a:prstGeom>
        </p:spPr>
      </p:pic>
      <p:sp>
        <p:nvSpPr>
          <p:cNvPr id="43" name="Textfeld 42">
            <a:extLst>
              <a:ext uri="{FF2B5EF4-FFF2-40B4-BE49-F238E27FC236}">
                <a16:creationId xmlns:a16="http://schemas.microsoft.com/office/drawing/2014/main" id="{290ABDB1-7C98-6021-D564-5B385CDDC078}"/>
              </a:ext>
            </a:extLst>
          </p:cNvPr>
          <p:cNvSpPr txBox="1"/>
          <p:nvPr/>
        </p:nvSpPr>
        <p:spPr>
          <a:xfrm>
            <a:off x="9190980" y="3177870"/>
            <a:ext cx="46884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err="1"/>
              <a:t>B</a:t>
            </a:r>
            <a:r>
              <a:rPr lang="de-DE" baseline="-25000" dirty="0" err="1"/>
              <a:t>Sp</a:t>
            </a:r>
            <a:r>
              <a:rPr lang="de-DE" sz="2000" baseline="-25000" dirty="0"/>
              <a:t> </a:t>
            </a:r>
            <a:endParaRPr lang="de-DE" dirty="0"/>
          </a:p>
        </p:txBody>
      </p:sp>
      <p:sp>
        <p:nvSpPr>
          <p:cNvPr id="44" name="Textfeld 43">
            <a:extLst>
              <a:ext uri="{FF2B5EF4-FFF2-40B4-BE49-F238E27FC236}">
                <a16:creationId xmlns:a16="http://schemas.microsoft.com/office/drawing/2014/main" id="{5027EE83-5232-B143-66CB-FDA255E5644A}"/>
              </a:ext>
            </a:extLst>
          </p:cNvPr>
          <p:cNvSpPr txBox="1"/>
          <p:nvPr/>
        </p:nvSpPr>
        <p:spPr>
          <a:xfrm>
            <a:off x="8173257" y="3212152"/>
            <a:ext cx="4448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err="1"/>
              <a:t>i</a:t>
            </a:r>
            <a:r>
              <a:rPr lang="de-DE" baseline="-25000" dirty="0" err="1"/>
              <a:t>WS</a:t>
            </a:r>
            <a:r>
              <a:rPr lang="de-DE" baseline="-25000" dirty="0"/>
              <a:t> </a:t>
            </a:r>
            <a:endParaRPr lang="de-DE" dirty="0"/>
          </a:p>
        </p:txBody>
      </p:sp>
      <p:sp>
        <p:nvSpPr>
          <p:cNvPr id="45" name="Textfeld 44">
            <a:extLst>
              <a:ext uri="{FF2B5EF4-FFF2-40B4-BE49-F238E27FC236}">
                <a16:creationId xmlns:a16="http://schemas.microsoft.com/office/drawing/2014/main" id="{E0AF8E54-F4D0-505A-D93A-DB2749CFE9EE}"/>
              </a:ext>
            </a:extLst>
          </p:cNvPr>
          <p:cNvSpPr txBox="1"/>
          <p:nvPr/>
        </p:nvSpPr>
        <p:spPr>
          <a:xfrm>
            <a:off x="9699146" y="2581985"/>
            <a:ext cx="225372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de-DE" sz="1400" u="sng" dirty="0"/>
              <a:t>„</a:t>
            </a:r>
            <a:r>
              <a:rPr lang="de-DE" sz="1400" u="sng" dirty="0" err="1"/>
              <a:t>Left</a:t>
            </a:r>
            <a:r>
              <a:rPr lang="de-DE" sz="1400" u="sng" dirty="0"/>
              <a:t>-Hand-Rule“:</a:t>
            </a:r>
          </a:p>
          <a:p>
            <a:pPr marL="182563" indent="-182563">
              <a:buFontTx/>
              <a:buChar char="-"/>
              <a:tabLst>
                <a:tab pos="182563" algn="l"/>
              </a:tabLst>
            </a:pPr>
            <a:r>
              <a:rPr lang="de-DE" sz="1400" dirty="0"/>
              <a:t>Thumb </a:t>
            </a:r>
            <a:r>
              <a:rPr lang="de-DE" sz="1400" dirty="0" err="1"/>
              <a:t>points</a:t>
            </a:r>
            <a:r>
              <a:rPr lang="de-DE" sz="1400" dirty="0"/>
              <a:t> in </a:t>
            </a:r>
            <a:r>
              <a:rPr lang="de-DE" sz="1400" dirty="0" err="1"/>
              <a:t>direction</a:t>
            </a:r>
            <a:r>
              <a:rPr lang="de-DE" sz="1400" dirty="0"/>
              <a:t> </a:t>
            </a:r>
            <a:r>
              <a:rPr lang="de-DE" sz="1400" dirty="0" err="1"/>
              <a:t>of</a:t>
            </a:r>
            <a:r>
              <a:rPr lang="de-DE" sz="1400" dirty="0"/>
              <a:t> </a:t>
            </a:r>
            <a:r>
              <a:rPr lang="de-DE" sz="1400" dirty="0" err="1"/>
              <a:t>magnetic</a:t>
            </a:r>
            <a:r>
              <a:rPr lang="de-DE" sz="1400" dirty="0"/>
              <a:t> </a:t>
            </a:r>
            <a:r>
              <a:rPr lang="de-DE" sz="1400" dirty="0" err="1"/>
              <a:t>field</a:t>
            </a:r>
            <a:r>
              <a:rPr lang="de-DE" sz="1400" dirty="0"/>
              <a:t> </a:t>
            </a:r>
            <a:r>
              <a:rPr lang="de-DE" sz="1400" dirty="0" err="1"/>
              <a:t>B</a:t>
            </a:r>
            <a:r>
              <a:rPr lang="de-DE" sz="1400" baseline="-25000" dirty="0" err="1"/>
              <a:t>coil</a:t>
            </a:r>
            <a:endParaRPr lang="de-DE" sz="1400" baseline="-25000" dirty="0"/>
          </a:p>
          <a:p>
            <a:pPr marL="182563" indent="-182563">
              <a:buFontTx/>
              <a:buChar char="-"/>
              <a:tabLst>
                <a:tab pos="182563" algn="l"/>
              </a:tabLst>
            </a:pPr>
            <a:r>
              <a:rPr lang="de-DE" sz="1400" dirty="0"/>
              <a:t>Bent </a:t>
            </a:r>
            <a:r>
              <a:rPr lang="de-DE" sz="1400" dirty="0" err="1"/>
              <a:t>finger</a:t>
            </a:r>
            <a:r>
              <a:rPr lang="de-DE" sz="1400" dirty="0"/>
              <a:t> </a:t>
            </a:r>
            <a:r>
              <a:rPr lang="de-DE" sz="1400" dirty="0" err="1"/>
              <a:t>show</a:t>
            </a:r>
            <a:r>
              <a:rPr lang="de-DE" sz="1400" dirty="0"/>
              <a:t> </a:t>
            </a:r>
            <a:r>
              <a:rPr lang="de-DE" sz="1400" dirty="0" err="1"/>
              <a:t>direction</a:t>
            </a:r>
            <a:r>
              <a:rPr lang="de-DE" sz="1400" dirty="0"/>
              <a:t> </a:t>
            </a:r>
            <a:r>
              <a:rPr lang="de-DE" sz="1400" dirty="0" err="1"/>
              <a:t>of</a:t>
            </a:r>
            <a:r>
              <a:rPr lang="de-DE" sz="1400" dirty="0"/>
              <a:t> </a:t>
            </a:r>
            <a:r>
              <a:rPr lang="de-DE" sz="1400" dirty="0" err="1"/>
              <a:t>induced</a:t>
            </a:r>
            <a:r>
              <a:rPr lang="de-DE" sz="1400" dirty="0"/>
              <a:t> </a:t>
            </a:r>
            <a:r>
              <a:rPr lang="de-DE" sz="1400" dirty="0" err="1"/>
              <a:t>elementary</a:t>
            </a:r>
            <a:r>
              <a:rPr lang="de-DE" sz="1400" dirty="0"/>
              <a:t> </a:t>
            </a:r>
            <a:r>
              <a:rPr lang="de-DE" sz="1400" dirty="0" err="1"/>
              <a:t>eddy</a:t>
            </a:r>
            <a:r>
              <a:rPr lang="de-DE" sz="1400" dirty="0"/>
              <a:t> </a:t>
            </a:r>
            <a:r>
              <a:rPr lang="de-DE" sz="1400" dirty="0" err="1"/>
              <a:t>currents</a:t>
            </a:r>
            <a:r>
              <a:rPr lang="de-DE" sz="1400" dirty="0"/>
              <a:t> </a:t>
            </a:r>
            <a:r>
              <a:rPr lang="de-DE" sz="1400" dirty="0" err="1"/>
              <a:t>i</a:t>
            </a:r>
            <a:r>
              <a:rPr lang="de-DE" sz="1400" baseline="-25000" dirty="0" err="1"/>
              <a:t>eddy</a:t>
            </a:r>
            <a:endParaRPr lang="de-DE" sz="1400" dirty="0"/>
          </a:p>
        </p:txBody>
      </p:sp>
      <p:sp>
        <p:nvSpPr>
          <p:cNvPr id="46" name="Textfeld 45">
            <a:extLst>
              <a:ext uri="{FF2B5EF4-FFF2-40B4-BE49-F238E27FC236}">
                <a16:creationId xmlns:a16="http://schemas.microsoft.com/office/drawing/2014/main" id="{AE97F027-B5FB-F2AC-164F-2ECEA1C8863D}"/>
              </a:ext>
            </a:extLst>
          </p:cNvPr>
          <p:cNvSpPr txBox="1"/>
          <p:nvPr/>
        </p:nvSpPr>
        <p:spPr>
          <a:xfrm>
            <a:off x="487248" y="2784295"/>
            <a:ext cx="503029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2563" indent="-182563"/>
            <a:r>
              <a:rPr lang="de-DE" sz="1400" dirty="0"/>
              <a:t>-	Die Kreisströme </a:t>
            </a:r>
            <a:r>
              <a:rPr lang="de-DE" sz="1400" dirty="0" err="1"/>
              <a:t>I</a:t>
            </a:r>
            <a:r>
              <a:rPr lang="de-DE" sz="1400" baseline="-25000" dirty="0" err="1"/>
              <a:t>eddy</a:t>
            </a:r>
            <a:r>
              <a:rPr lang="de-DE" sz="1400" dirty="0"/>
              <a:t> fließen entgegengesetzt zu  </a:t>
            </a:r>
            <a:r>
              <a:rPr lang="de-DE" sz="1400" dirty="0" err="1"/>
              <a:t>I</a:t>
            </a:r>
            <a:r>
              <a:rPr lang="de-DE" sz="1400" baseline="-25000" dirty="0" err="1"/>
              <a:t>coil</a:t>
            </a:r>
            <a:endParaRPr lang="de-DE" sz="1400" baseline="-25000" dirty="0"/>
          </a:p>
        </p:txBody>
      </p:sp>
      <p:sp>
        <p:nvSpPr>
          <p:cNvPr id="47" name="Textfeld 46">
            <a:extLst>
              <a:ext uri="{FF2B5EF4-FFF2-40B4-BE49-F238E27FC236}">
                <a16:creationId xmlns:a16="http://schemas.microsoft.com/office/drawing/2014/main" id="{3C9EB5AE-5CC7-AE37-CFE2-CCF87AD8C692}"/>
              </a:ext>
            </a:extLst>
          </p:cNvPr>
          <p:cNvSpPr txBox="1"/>
          <p:nvPr/>
        </p:nvSpPr>
        <p:spPr>
          <a:xfrm>
            <a:off x="7372686" y="5975586"/>
            <a:ext cx="4892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err="1">
                <a:solidFill>
                  <a:srgbClr val="FF0000"/>
                </a:solidFill>
              </a:rPr>
              <a:t>I</a:t>
            </a:r>
            <a:r>
              <a:rPr lang="de-DE" baseline="-25000" dirty="0" err="1">
                <a:solidFill>
                  <a:srgbClr val="FF0000"/>
                </a:solidFill>
              </a:rPr>
              <a:t>eddy</a:t>
            </a:r>
            <a:endParaRPr lang="de-DE" dirty="0">
              <a:solidFill>
                <a:srgbClr val="FF0000"/>
              </a:solidFill>
            </a:endParaRPr>
          </a:p>
        </p:txBody>
      </p:sp>
      <p:sp>
        <p:nvSpPr>
          <p:cNvPr id="48" name="Textfeld 47">
            <a:extLst>
              <a:ext uri="{FF2B5EF4-FFF2-40B4-BE49-F238E27FC236}">
                <a16:creationId xmlns:a16="http://schemas.microsoft.com/office/drawing/2014/main" id="{FE57F5CF-0412-71E0-A1B6-9C4BF21B02AF}"/>
              </a:ext>
            </a:extLst>
          </p:cNvPr>
          <p:cNvSpPr txBox="1"/>
          <p:nvPr/>
        </p:nvSpPr>
        <p:spPr>
          <a:xfrm>
            <a:off x="5761767" y="4054499"/>
            <a:ext cx="4876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err="1">
                <a:solidFill>
                  <a:srgbClr val="FF0000"/>
                </a:solidFill>
              </a:rPr>
              <a:t>i</a:t>
            </a:r>
            <a:r>
              <a:rPr lang="de-DE" baseline="-25000" dirty="0" err="1">
                <a:solidFill>
                  <a:srgbClr val="FF0000"/>
                </a:solidFill>
              </a:rPr>
              <a:t>eddy</a:t>
            </a:r>
            <a:endParaRPr lang="de-DE" dirty="0">
              <a:solidFill>
                <a:srgbClr val="FF0000"/>
              </a:solidFill>
            </a:endParaRPr>
          </a:p>
        </p:txBody>
      </p:sp>
      <p:sp>
        <p:nvSpPr>
          <p:cNvPr id="49" name="Textfeld 48">
            <a:extLst>
              <a:ext uri="{FF2B5EF4-FFF2-40B4-BE49-F238E27FC236}">
                <a16:creationId xmlns:a16="http://schemas.microsoft.com/office/drawing/2014/main" id="{A15FF3C3-3168-1191-9159-AC346462C2F8}"/>
              </a:ext>
            </a:extLst>
          </p:cNvPr>
          <p:cNvSpPr txBox="1"/>
          <p:nvPr/>
        </p:nvSpPr>
        <p:spPr>
          <a:xfrm>
            <a:off x="522917" y="3278743"/>
            <a:ext cx="476137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9388" indent="-179388"/>
            <a:r>
              <a:rPr lang="de-DE" sz="1400" dirty="0"/>
              <a:t>-	Die Kreisströme erzeugen ein magnetisches (Wechsel)</a:t>
            </a:r>
            <a:r>
              <a:rPr lang="de-DE" sz="1400" dirty="0" err="1"/>
              <a:t>feld</a:t>
            </a:r>
            <a:r>
              <a:rPr lang="de-DE" sz="1400" dirty="0"/>
              <a:t> </a:t>
            </a:r>
            <a:r>
              <a:rPr lang="de-DE" sz="1400" dirty="0" err="1"/>
              <a:t>B</a:t>
            </a:r>
            <a:r>
              <a:rPr lang="de-DE" sz="1400" baseline="-25000" dirty="0" err="1"/>
              <a:t>eddy</a:t>
            </a:r>
            <a:r>
              <a:rPr lang="de-DE" sz="1400" dirty="0"/>
              <a:t> das dem </a:t>
            </a:r>
            <a:r>
              <a:rPr lang="de-DE" sz="1400" dirty="0" err="1"/>
              <a:t>Mangetfeld</a:t>
            </a:r>
            <a:r>
              <a:rPr lang="de-DE" sz="1400" dirty="0"/>
              <a:t> der Sendespule  </a:t>
            </a:r>
            <a:r>
              <a:rPr lang="de-DE" sz="1400" dirty="0" err="1"/>
              <a:t>B</a:t>
            </a:r>
            <a:r>
              <a:rPr lang="de-DE" sz="1400" baseline="-25000" dirty="0" err="1"/>
              <a:t>coil</a:t>
            </a:r>
            <a:r>
              <a:rPr lang="de-DE" sz="1400" dirty="0"/>
              <a:t> entgegenwirkt und seine Stärke reduziert</a:t>
            </a:r>
            <a:endParaRPr lang="de-DE" sz="1400" baseline="-25000" dirty="0"/>
          </a:p>
        </p:txBody>
      </p:sp>
      <p:cxnSp>
        <p:nvCxnSpPr>
          <p:cNvPr id="50" name="Gerade Verbindung mit Pfeil 49">
            <a:extLst>
              <a:ext uri="{FF2B5EF4-FFF2-40B4-BE49-F238E27FC236}">
                <a16:creationId xmlns:a16="http://schemas.microsoft.com/office/drawing/2014/main" id="{19A7B430-9C65-31D1-D013-118A5A75C53C}"/>
              </a:ext>
            </a:extLst>
          </p:cNvPr>
          <p:cNvCxnSpPr>
            <a:cxnSpLocks/>
          </p:cNvCxnSpPr>
          <p:nvPr/>
        </p:nvCxnSpPr>
        <p:spPr>
          <a:xfrm flipV="1">
            <a:off x="6842820" y="5152329"/>
            <a:ext cx="0" cy="1142564"/>
          </a:xfrm>
          <a:prstGeom prst="straightConnector1">
            <a:avLst/>
          </a:prstGeom>
          <a:ln w="25400">
            <a:solidFill>
              <a:srgbClr val="00B050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Freihandform: Form 94">
            <a:extLst>
              <a:ext uri="{FF2B5EF4-FFF2-40B4-BE49-F238E27FC236}">
                <a16:creationId xmlns:a16="http://schemas.microsoft.com/office/drawing/2014/main" id="{1A670191-B352-D131-4CCF-450DA9054E85}"/>
              </a:ext>
            </a:extLst>
          </p:cNvPr>
          <p:cNvSpPr/>
          <p:nvPr/>
        </p:nvSpPr>
        <p:spPr>
          <a:xfrm flipH="1">
            <a:off x="6161532" y="5812329"/>
            <a:ext cx="1356259" cy="201966"/>
          </a:xfrm>
          <a:custGeom>
            <a:avLst/>
            <a:gdLst>
              <a:gd name="connsiteX0" fmla="*/ 1368196 w 1512574"/>
              <a:gd name="connsiteY0" fmla="*/ 12830 h 201966"/>
              <a:gd name="connsiteX1" fmla="*/ 1512574 w 1512574"/>
              <a:gd name="connsiteY1" fmla="*/ 85019 h 201966"/>
              <a:gd name="connsiteX2" fmla="*/ 1368196 w 1512574"/>
              <a:gd name="connsiteY2" fmla="*/ 153771 h 201966"/>
              <a:gd name="connsiteX3" fmla="*/ 728803 w 1512574"/>
              <a:gd name="connsiteY3" fmla="*/ 201897 h 201966"/>
              <a:gd name="connsiteX4" fmla="*/ 147850 w 1512574"/>
              <a:gd name="connsiteY4" fmla="*/ 143458 h 201966"/>
              <a:gd name="connsiteX5" fmla="*/ 33 w 1512574"/>
              <a:gd name="connsiteY5" fmla="*/ 67831 h 201966"/>
              <a:gd name="connsiteX6" fmla="*/ 154725 w 1512574"/>
              <a:gd name="connsiteY6" fmla="*/ 5954 h 201966"/>
              <a:gd name="connsiteX7" fmla="*/ 223477 w 1512574"/>
              <a:gd name="connsiteY7" fmla="*/ 5954 h 201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12574" h="201966">
                <a:moveTo>
                  <a:pt x="1368196" y="12830"/>
                </a:moveTo>
                <a:cubicBezTo>
                  <a:pt x="1440385" y="37179"/>
                  <a:pt x="1512574" y="61529"/>
                  <a:pt x="1512574" y="85019"/>
                </a:cubicBezTo>
                <a:cubicBezTo>
                  <a:pt x="1512574" y="108509"/>
                  <a:pt x="1498825" y="134291"/>
                  <a:pt x="1368196" y="153771"/>
                </a:cubicBezTo>
                <a:cubicBezTo>
                  <a:pt x="1237567" y="173251"/>
                  <a:pt x="932194" y="203616"/>
                  <a:pt x="728803" y="201897"/>
                </a:cubicBezTo>
                <a:cubicBezTo>
                  <a:pt x="525412" y="200178"/>
                  <a:pt x="269312" y="165802"/>
                  <a:pt x="147850" y="143458"/>
                </a:cubicBezTo>
                <a:cubicBezTo>
                  <a:pt x="26388" y="121114"/>
                  <a:pt x="-1113" y="90748"/>
                  <a:pt x="33" y="67831"/>
                </a:cubicBezTo>
                <a:cubicBezTo>
                  <a:pt x="1179" y="44914"/>
                  <a:pt x="117484" y="16267"/>
                  <a:pt x="154725" y="5954"/>
                </a:cubicBezTo>
                <a:cubicBezTo>
                  <a:pt x="191966" y="-4359"/>
                  <a:pt x="207721" y="797"/>
                  <a:pt x="223477" y="5954"/>
                </a:cubicBezTo>
              </a:path>
            </a:pathLst>
          </a:custGeom>
          <a:noFill/>
          <a:ln w="31750">
            <a:solidFill>
              <a:srgbClr val="FF0000"/>
            </a:solidFill>
            <a:headEnd type="none" w="lg" len="lg"/>
            <a:tailEnd type="stealth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2" name="Textfeld 51">
            <a:extLst>
              <a:ext uri="{FF2B5EF4-FFF2-40B4-BE49-F238E27FC236}">
                <a16:creationId xmlns:a16="http://schemas.microsoft.com/office/drawing/2014/main" id="{586385B8-DD1A-DD3F-5FC7-3BAA9C4030E4}"/>
              </a:ext>
            </a:extLst>
          </p:cNvPr>
          <p:cNvSpPr txBox="1"/>
          <p:nvPr/>
        </p:nvSpPr>
        <p:spPr>
          <a:xfrm>
            <a:off x="6325586" y="4909280"/>
            <a:ext cx="5533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err="1">
                <a:solidFill>
                  <a:srgbClr val="00B050"/>
                </a:solidFill>
              </a:rPr>
              <a:t>B</a:t>
            </a:r>
            <a:r>
              <a:rPr lang="de-DE" baseline="-25000" dirty="0" err="1">
                <a:solidFill>
                  <a:srgbClr val="00B050"/>
                </a:solidFill>
              </a:rPr>
              <a:t>eddy</a:t>
            </a:r>
            <a:endParaRPr lang="de-DE" dirty="0">
              <a:solidFill>
                <a:srgbClr val="00B050"/>
              </a:solidFill>
            </a:endParaRPr>
          </a:p>
        </p:txBody>
      </p:sp>
      <p:pic>
        <p:nvPicPr>
          <p:cNvPr id="53" name="Grafik 52">
            <a:extLst>
              <a:ext uri="{FF2B5EF4-FFF2-40B4-BE49-F238E27FC236}">
                <a16:creationId xmlns:a16="http://schemas.microsoft.com/office/drawing/2014/main" id="{24415F9E-755B-7729-B090-A8C878A07B0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8151287" y="4204156"/>
            <a:ext cx="1562276" cy="1550955"/>
          </a:xfrm>
          <a:prstGeom prst="rect">
            <a:avLst/>
          </a:prstGeom>
        </p:spPr>
      </p:pic>
      <p:sp>
        <p:nvSpPr>
          <p:cNvPr id="54" name="Textfeld 53">
            <a:extLst>
              <a:ext uri="{FF2B5EF4-FFF2-40B4-BE49-F238E27FC236}">
                <a16:creationId xmlns:a16="http://schemas.microsoft.com/office/drawing/2014/main" id="{288E40D2-13D5-631D-098D-5F3FC24FC378}"/>
              </a:ext>
            </a:extLst>
          </p:cNvPr>
          <p:cNvSpPr txBox="1"/>
          <p:nvPr/>
        </p:nvSpPr>
        <p:spPr>
          <a:xfrm>
            <a:off x="9707903" y="4413858"/>
            <a:ext cx="2253136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de-DE" sz="1400" u="sng" dirty="0"/>
              <a:t>„Right-Hand-Rule“:</a:t>
            </a:r>
          </a:p>
          <a:p>
            <a:pPr marL="182563" indent="-182563">
              <a:buFontTx/>
              <a:buChar char="-"/>
              <a:tabLst>
                <a:tab pos="182563" algn="l"/>
              </a:tabLst>
            </a:pPr>
            <a:r>
              <a:rPr lang="de-DE" sz="1400" dirty="0" err="1"/>
              <a:t>Thump</a:t>
            </a:r>
            <a:r>
              <a:rPr lang="de-DE" sz="1400" dirty="0"/>
              <a:t> </a:t>
            </a:r>
            <a:r>
              <a:rPr lang="de-DE" sz="1400" dirty="0" err="1"/>
              <a:t>points</a:t>
            </a:r>
            <a:r>
              <a:rPr lang="de-DE" sz="1400" dirty="0"/>
              <a:t> in </a:t>
            </a:r>
            <a:r>
              <a:rPr lang="de-DE" sz="1400" dirty="0" err="1"/>
              <a:t>direction</a:t>
            </a:r>
            <a:r>
              <a:rPr lang="de-DE" sz="1400" dirty="0"/>
              <a:t> </a:t>
            </a:r>
            <a:r>
              <a:rPr lang="de-DE" sz="1400" dirty="0" err="1"/>
              <a:t>of</a:t>
            </a:r>
            <a:r>
              <a:rPr lang="de-DE" sz="1400" dirty="0"/>
              <a:t> </a:t>
            </a:r>
            <a:r>
              <a:rPr lang="de-DE" sz="1400" dirty="0" err="1"/>
              <a:t>induced</a:t>
            </a:r>
            <a:r>
              <a:rPr lang="de-DE" sz="1400" dirty="0"/>
              <a:t> </a:t>
            </a:r>
            <a:r>
              <a:rPr lang="de-DE" sz="1400" dirty="0" err="1"/>
              <a:t>current</a:t>
            </a:r>
            <a:r>
              <a:rPr lang="de-DE" sz="1400" dirty="0"/>
              <a:t> </a:t>
            </a:r>
            <a:r>
              <a:rPr lang="de-DE" sz="1400" dirty="0" err="1"/>
              <a:t>I</a:t>
            </a:r>
            <a:r>
              <a:rPr lang="de-DE" sz="1400" baseline="-25000" dirty="0" err="1"/>
              <a:t>eddy</a:t>
            </a:r>
            <a:endParaRPr lang="de-DE" sz="1400" baseline="-25000" dirty="0"/>
          </a:p>
          <a:p>
            <a:pPr marL="182563" indent="-182563">
              <a:buFontTx/>
              <a:buChar char="-"/>
              <a:tabLst>
                <a:tab pos="182563" algn="l"/>
              </a:tabLst>
            </a:pPr>
            <a:r>
              <a:rPr lang="de-DE" sz="1400" dirty="0"/>
              <a:t>Bent </a:t>
            </a:r>
            <a:r>
              <a:rPr lang="de-DE" sz="1400" dirty="0" err="1"/>
              <a:t>finger</a:t>
            </a:r>
            <a:r>
              <a:rPr lang="de-DE" sz="1400" dirty="0"/>
              <a:t> </a:t>
            </a:r>
            <a:r>
              <a:rPr lang="de-DE" sz="1400" dirty="0" err="1"/>
              <a:t>show</a:t>
            </a:r>
            <a:r>
              <a:rPr lang="de-DE" sz="1400" dirty="0"/>
              <a:t> </a:t>
            </a:r>
            <a:r>
              <a:rPr lang="de-DE" sz="1400" dirty="0" err="1"/>
              <a:t>direction</a:t>
            </a:r>
            <a:r>
              <a:rPr lang="de-DE" sz="1400" dirty="0"/>
              <a:t> </a:t>
            </a:r>
            <a:r>
              <a:rPr lang="de-DE" sz="1400" dirty="0" err="1"/>
              <a:t>of</a:t>
            </a:r>
            <a:r>
              <a:rPr lang="de-DE" sz="1400" dirty="0"/>
              <a:t> </a:t>
            </a:r>
            <a:r>
              <a:rPr lang="de-DE" sz="1400" dirty="0" err="1"/>
              <a:t>resluting</a:t>
            </a:r>
            <a:r>
              <a:rPr lang="de-DE" sz="1400" dirty="0"/>
              <a:t> </a:t>
            </a:r>
            <a:r>
              <a:rPr lang="de-DE" sz="1400" dirty="0" err="1"/>
              <a:t>mangetic</a:t>
            </a:r>
            <a:r>
              <a:rPr lang="de-DE" sz="1400" dirty="0"/>
              <a:t> </a:t>
            </a:r>
            <a:r>
              <a:rPr lang="de-DE" sz="1400" dirty="0" err="1"/>
              <a:t>field</a:t>
            </a:r>
            <a:r>
              <a:rPr lang="de-DE" sz="1400" dirty="0"/>
              <a:t>  </a:t>
            </a:r>
            <a:r>
              <a:rPr lang="de-DE" sz="1400" dirty="0" err="1"/>
              <a:t>B</a:t>
            </a:r>
            <a:r>
              <a:rPr lang="de-DE" sz="1400" baseline="-25000" dirty="0" err="1"/>
              <a:t>eddy</a:t>
            </a:r>
            <a:endParaRPr lang="de-DE" sz="1400" dirty="0"/>
          </a:p>
        </p:txBody>
      </p:sp>
      <p:sp>
        <p:nvSpPr>
          <p:cNvPr id="55" name="Textfeld 54">
            <a:extLst>
              <a:ext uri="{FF2B5EF4-FFF2-40B4-BE49-F238E27FC236}">
                <a16:creationId xmlns:a16="http://schemas.microsoft.com/office/drawing/2014/main" id="{BB0FEC08-10E4-AD45-12DA-3E32266EFF87}"/>
              </a:ext>
            </a:extLst>
          </p:cNvPr>
          <p:cNvSpPr txBox="1"/>
          <p:nvPr/>
        </p:nvSpPr>
        <p:spPr>
          <a:xfrm>
            <a:off x="611123" y="4649160"/>
            <a:ext cx="422443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de-DE" sz="1600" b="1" i="1" u="sng" dirty="0"/>
              <a:t>Wirkprinzip der </a:t>
            </a:r>
            <a:r>
              <a:rPr lang="de-DE" sz="1600" b="1" i="1" u="sng" dirty="0" err="1"/>
              <a:t>Wirelstromprüfung</a:t>
            </a:r>
            <a:endParaRPr lang="de-DE" sz="1600" b="1" i="1" u="sng" dirty="0"/>
          </a:p>
        </p:txBody>
      </p:sp>
      <p:sp>
        <p:nvSpPr>
          <p:cNvPr id="56" name="Pfeil: nach unten 112">
            <a:extLst>
              <a:ext uri="{FF2B5EF4-FFF2-40B4-BE49-F238E27FC236}">
                <a16:creationId xmlns:a16="http://schemas.microsoft.com/office/drawing/2014/main" id="{2AC3A85D-F69D-1687-7E06-CD57E9A44F83}"/>
              </a:ext>
            </a:extLst>
          </p:cNvPr>
          <p:cNvSpPr/>
          <p:nvPr/>
        </p:nvSpPr>
        <p:spPr>
          <a:xfrm>
            <a:off x="1882698" y="4280743"/>
            <a:ext cx="1242832" cy="28617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7" name="Textfeld 56">
            <a:extLst>
              <a:ext uri="{FF2B5EF4-FFF2-40B4-BE49-F238E27FC236}">
                <a16:creationId xmlns:a16="http://schemas.microsoft.com/office/drawing/2014/main" id="{E37FF075-BD14-317D-BD26-3EBBC3E85F71}"/>
              </a:ext>
            </a:extLst>
          </p:cNvPr>
          <p:cNvSpPr txBox="1"/>
          <p:nvPr/>
        </p:nvSpPr>
        <p:spPr>
          <a:xfrm>
            <a:off x="611123" y="4920423"/>
            <a:ext cx="506434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0975" indent="-180975">
              <a:spcAft>
                <a:spcPts val="600"/>
              </a:spcAft>
              <a:buFontTx/>
              <a:buChar char="-"/>
            </a:pPr>
            <a:r>
              <a:rPr lang="de-DE" sz="1400" dirty="0"/>
              <a:t>Die im Prüfling induzierten Ströme verändern die Impedanz der Spule und die induzierte Spannung aufgrund der Überlagerung der Magnetfelder.</a:t>
            </a:r>
          </a:p>
        </p:txBody>
      </p:sp>
      <p:sp>
        <p:nvSpPr>
          <p:cNvPr id="58" name="Textfeld 57">
            <a:extLst>
              <a:ext uri="{FF2B5EF4-FFF2-40B4-BE49-F238E27FC236}">
                <a16:creationId xmlns:a16="http://schemas.microsoft.com/office/drawing/2014/main" id="{288B4776-4045-C157-3691-5005158E4B18}"/>
              </a:ext>
            </a:extLst>
          </p:cNvPr>
          <p:cNvSpPr txBox="1"/>
          <p:nvPr/>
        </p:nvSpPr>
        <p:spPr>
          <a:xfrm>
            <a:off x="630304" y="5617206"/>
            <a:ext cx="506434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0975" indent="-180975">
              <a:buFontTx/>
              <a:buChar char="-"/>
            </a:pPr>
            <a:r>
              <a:rPr lang="de-DE" sz="1400" dirty="0"/>
              <a:t>Lokale Veränderungen der elektromagnetischen Eigenschaften der Probe lassen sich durch Überwachung der Spulenimpedanz feststellen. In der Regel ist eine „Kalibrierung“ auf eine als einwandfrei bekannte Position erforderlich.</a:t>
            </a:r>
          </a:p>
        </p:txBody>
      </p:sp>
    </p:spTree>
    <p:extLst>
      <p:ext uri="{BB962C8B-B14F-4D97-AF65-F5344CB8AC3E}">
        <p14:creationId xmlns:p14="http://schemas.microsoft.com/office/powerpoint/2010/main" val="22532896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8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1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8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1" dur="2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6" dur="2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9" dur="2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6" dur="2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>
                            <p:stCondLst>
                              <p:cond delay="2000"/>
                            </p:stCondLst>
                            <p:childTnLst>
                              <p:par>
                                <p:cTn id="12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6" dur="2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  <p:bldP spid="14" grpId="0" animBg="1"/>
      <p:bldP spid="16" grpId="0" animBg="1"/>
      <p:bldP spid="17" grpId="0" animBg="1"/>
      <p:bldP spid="18" grpId="0" animBg="1"/>
      <p:bldP spid="19" grpId="0" animBg="1"/>
      <p:bldP spid="23" grpId="0" animBg="1"/>
      <p:bldP spid="26" grpId="0"/>
      <p:bldP spid="27" grpId="0"/>
      <p:bldP spid="28" grpId="0"/>
      <p:bldP spid="30" grpId="0"/>
      <p:bldP spid="31" grpId="0"/>
      <p:bldP spid="32" grpId="0"/>
      <p:bldP spid="33" grpId="0"/>
      <p:bldP spid="34" grpId="0" animBg="1"/>
      <p:bldP spid="36" grpId="0"/>
      <p:bldP spid="37" grpId="0" animBg="1"/>
      <p:bldP spid="38" grpId="0" animBg="1"/>
      <p:bldP spid="39" grpId="0" animBg="1"/>
      <p:bldP spid="40" grpId="0" animBg="1"/>
      <p:bldP spid="41" grpId="0" animBg="1"/>
      <p:bldP spid="43" grpId="0"/>
      <p:bldP spid="44" grpId="0"/>
      <p:bldP spid="45" grpId="0"/>
      <p:bldP spid="46" grpId="0"/>
      <p:bldP spid="47" grpId="0"/>
      <p:bldP spid="48" grpId="0"/>
      <p:bldP spid="49" grpId="0"/>
      <p:bldP spid="51" grpId="0" animBg="1"/>
      <p:bldP spid="52" grpId="0"/>
      <p:bldP spid="54" grpId="0"/>
      <p:bldP spid="55" grpId="0"/>
      <p:bldP spid="56" grpId="0" animBg="1"/>
      <p:bldP spid="57" grpId="0"/>
      <p:bldP spid="5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>
            <a:extLst>
              <a:ext uri="{FF2B5EF4-FFF2-40B4-BE49-F238E27FC236}">
                <a16:creationId xmlns:a16="http://schemas.microsoft.com/office/drawing/2014/main" id="{934E380A-9E8E-0790-B3D5-227326C966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/>
              <a:t>Schnell: Die WS-Prüfung kann je nach Prüffrequenz mit Oberflächengeschwindigkeiten bis zu 10m/s und mehr durchgeführt </a:t>
            </a:r>
            <a:r>
              <a:rPr lang="de-DE" dirty="0" err="1"/>
              <a:t>weden</a:t>
            </a:r>
            <a:r>
              <a:rPr lang="de-DE" dirty="0"/>
              <a:t> (z.B. Drahtprüfung)</a:t>
            </a:r>
          </a:p>
          <a:p>
            <a:pPr lvl="1"/>
            <a:r>
              <a:rPr lang="de-DE" dirty="0"/>
              <a:t>Je nach Prüfaufgabe und Geometrie sind sehr schnelle Taktzeiten möglich, sehr gute Automatisierbarkeit</a:t>
            </a:r>
          </a:p>
          <a:p>
            <a:r>
              <a:rPr lang="de-DE" dirty="0"/>
              <a:t>Sauber: Es werden keine Chemikalien, Koppelmedien etc. benötigt</a:t>
            </a:r>
          </a:p>
          <a:p>
            <a:pPr lvl="1"/>
            <a:r>
              <a:rPr lang="de-DE" dirty="0"/>
              <a:t>Arbeitsschutz, Entsorgung, Verbrauchsmaterialkosten, Bauteilreinigung</a:t>
            </a:r>
          </a:p>
          <a:p>
            <a:r>
              <a:rPr lang="de-DE" dirty="0"/>
              <a:t>Berührungslos: Die WS Prüfung benötigt keinen Kontakt zwischen Sensor und Prüfteiloberfläche</a:t>
            </a:r>
          </a:p>
          <a:p>
            <a:pPr lvl="1"/>
            <a:r>
              <a:rPr lang="de-DE" dirty="0"/>
              <a:t>Keine Beschädigung des Bauteils, wirklich NONDESTRUCTIVE </a:t>
            </a:r>
            <a:r>
              <a:rPr lang="de-DE" dirty="0" err="1"/>
              <a:t>Testing</a:t>
            </a:r>
            <a:endParaRPr lang="de-DE" dirty="0"/>
          </a:p>
          <a:p>
            <a:r>
              <a:rPr lang="de-DE" dirty="0"/>
              <a:t>Sicher: Die Daten können leicht </a:t>
            </a:r>
            <a:r>
              <a:rPr lang="de-DE" dirty="0" err="1"/>
              <a:t>digitalisisert</a:t>
            </a:r>
            <a:r>
              <a:rPr lang="de-DE" dirty="0"/>
              <a:t> werden und automatisch ausgewertet werden</a:t>
            </a:r>
          </a:p>
          <a:p>
            <a:pPr lvl="1"/>
            <a:r>
              <a:rPr lang="de-DE" dirty="0"/>
              <a:t>Human </a:t>
            </a:r>
            <a:r>
              <a:rPr lang="de-DE" dirty="0" err="1"/>
              <a:t>Factor</a:t>
            </a:r>
            <a:r>
              <a:rPr lang="de-DE" dirty="0"/>
              <a:t> ausschalten, Digitale Nachbearbeitung, </a:t>
            </a:r>
            <a:r>
              <a:rPr lang="de-DE" dirty="0" err="1"/>
              <a:t>Machine</a:t>
            </a:r>
            <a:r>
              <a:rPr lang="de-DE" dirty="0"/>
              <a:t>-Learning Algorithmen</a:t>
            </a:r>
          </a:p>
          <a:p>
            <a:r>
              <a:rPr lang="de-DE" dirty="0"/>
              <a:t>Dokumentierbar: Die Prüfergebnisse können automatisiert Dokumentiert werden</a:t>
            </a:r>
          </a:p>
          <a:p>
            <a:pPr lvl="1"/>
            <a:r>
              <a:rPr lang="de-DE" dirty="0"/>
              <a:t>DICONDE, PDF-Files, Datenbankanbindung</a:t>
            </a:r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0BD800ED-05A1-3F88-D125-1D13AB982E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Vorteile der Wirbelstromprüfung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134CD855-6CEF-1882-BF44-F8092EE443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4F164-3A46-4CEE-A25C-CA523D5E42F3}" type="slidenum">
              <a:rPr lang="en-US" smtClean="0"/>
              <a:t>5</a:t>
            </a:fld>
            <a:endParaRPr lang="en-US" dirty="0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4239083A-568B-151B-063E-8CBD8BADE38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de-DE" dirty="0"/>
              <a:t>Schnell, sauber, sicher</a:t>
            </a:r>
          </a:p>
        </p:txBody>
      </p:sp>
    </p:spTree>
    <p:extLst>
      <p:ext uri="{BB962C8B-B14F-4D97-AF65-F5344CB8AC3E}">
        <p14:creationId xmlns:p14="http://schemas.microsoft.com/office/powerpoint/2010/main" val="3745586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>
            <a:extLst>
              <a:ext uri="{FF2B5EF4-FFF2-40B4-BE49-F238E27FC236}">
                <a16:creationId xmlns:a16="http://schemas.microsoft.com/office/drawing/2014/main" id="{35C75C61-FBC6-2367-E39C-99BCD829CA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/>
              <a:t>Nur Leitfähige Werkstoffe</a:t>
            </a:r>
          </a:p>
          <a:p>
            <a:pPr lvl="1"/>
            <a:r>
              <a:rPr lang="de-DE" dirty="0"/>
              <a:t>Um Wirbelströme zu induzieren muss eine elektrische Leitfähigkeit gegeben sein. </a:t>
            </a:r>
            <a:r>
              <a:rPr lang="de-DE" dirty="0" err="1"/>
              <a:t>Kunstoffe</a:t>
            </a:r>
            <a:r>
              <a:rPr lang="de-DE" dirty="0"/>
              <a:t> oder Keramiken können i.d.R. nicht geprüft werden (warum </a:t>
            </a:r>
            <a:r>
              <a:rPr lang="de-DE" dirty="0" err="1"/>
              <a:t>i.d.R</a:t>
            </a:r>
            <a:r>
              <a:rPr lang="de-DE" dirty="0"/>
              <a:t>?)</a:t>
            </a:r>
          </a:p>
          <a:p>
            <a:r>
              <a:rPr lang="de-DE" dirty="0"/>
              <a:t>Begrenzte Eindringtiefe</a:t>
            </a:r>
          </a:p>
          <a:p>
            <a:pPr lvl="1"/>
            <a:r>
              <a:rPr lang="de-DE" dirty="0"/>
              <a:t>Die Physik begrenzt die Eindringtiefe der Wirbelströme. In der Praxis kann je nach Material nur wenige zehntel Millimeter (</a:t>
            </a:r>
            <a:r>
              <a:rPr lang="de-DE" dirty="0" err="1"/>
              <a:t>Ferromagnetika</a:t>
            </a:r>
            <a:r>
              <a:rPr lang="de-DE" dirty="0"/>
              <a:t>) bis 10-15 </a:t>
            </a:r>
            <a:r>
              <a:rPr lang="de-DE" dirty="0" err="1"/>
              <a:t>Milimeter</a:t>
            </a:r>
            <a:r>
              <a:rPr lang="de-DE" dirty="0"/>
              <a:t> tief ins Material geschaut werden</a:t>
            </a:r>
          </a:p>
          <a:p>
            <a:r>
              <a:rPr lang="de-DE" dirty="0"/>
              <a:t>Abscannen der Oberfläche erforderlich</a:t>
            </a:r>
          </a:p>
          <a:p>
            <a:pPr lvl="1"/>
            <a:r>
              <a:rPr lang="de-DE" dirty="0"/>
              <a:t>Alle zu prüfenden </a:t>
            </a:r>
            <a:r>
              <a:rPr lang="de-DE" dirty="0" err="1"/>
              <a:t>Oberflächenelmente</a:t>
            </a:r>
            <a:r>
              <a:rPr lang="de-DE" dirty="0"/>
              <a:t> müssen mit einem Sensor abgescannt werden. Bei komplexen Geometrien erfordert das viel Zeit, einen hohen Automatisierungsgrad (Roboter) und verschiedene Sensoren</a:t>
            </a:r>
          </a:p>
          <a:p>
            <a:r>
              <a:rPr lang="de-DE" dirty="0"/>
              <a:t>Entmagnetisierung möglicherweise nötig</a:t>
            </a:r>
          </a:p>
          <a:p>
            <a:pPr lvl="1"/>
            <a:r>
              <a:rPr lang="de-DE" dirty="0"/>
              <a:t>Bei ferromagnetischen Materialien können lokale </a:t>
            </a:r>
            <a:r>
              <a:rPr lang="de-DE" dirty="0" err="1"/>
              <a:t>Aufmagnetisierungen</a:t>
            </a:r>
            <a:r>
              <a:rPr lang="de-DE" dirty="0"/>
              <a:t> Pseudoanzeigen hervorrufen</a:t>
            </a:r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FBCE86C4-B25E-B308-419F-8E860041C4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Grenzen der Wirbelstromprüfung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0C08E516-B8A7-6145-1674-F9297ED809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4F164-3A46-4CEE-A25C-CA523D5E42F3}" type="slidenum">
              <a:rPr lang="en-US" smtClean="0"/>
              <a:t>6</a:t>
            </a:fld>
            <a:endParaRPr lang="en-US" dirty="0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6ACD0C26-64A1-DFC0-109B-D10EFADA115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de-DE" dirty="0"/>
              <a:t>Nicht alles geht mit Wirbelstrom</a:t>
            </a:r>
          </a:p>
        </p:txBody>
      </p:sp>
    </p:spTree>
    <p:extLst>
      <p:ext uri="{BB962C8B-B14F-4D97-AF65-F5344CB8AC3E}">
        <p14:creationId xmlns:p14="http://schemas.microsoft.com/office/powerpoint/2010/main" val="17252574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184141-547E-0A1C-F2CE-CB70A656F7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87AAFD4-AFBA-2775-EFA9-F99382532A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3313" y="-312441"/>
            <a:ext cx="10101664" cy="3741441"/>
          </a:xfrm>
        </p:spPr>
        <p:txBody>
          <a:bodyPr/>
          <a:lstStyle/>
          <a:p>
            <a:r>
              <a:rPr lang="de-DE" dirty="0"/>
              <a:t>Prüfung auf oberflächen-offene Risse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52E5FC3B-6442-1EAF-581F-54955884CB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23313" y="3671103"/>
            <a:ext cx="10101664" cy="2061759"/>
          </a:xfrm>
        </p:spPr>
        <p:txBody>
          <a:bodyPr/>
          <a:lstStyle/>
          <a:p>
            <a:r>
              <a:rPr lang="de-DE" dirty="0"/>
              <a:t>Und Lunker, und Risse knapp unter der </a:t>
            </a:r>
            <a:r>
              <a:rPr lang="de-DE" dirty="0" err="1"/>
              <a:t>Obefläche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251115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>
            <a:extLst>
              <a:ext uri="{FF2B5EF4-FFF2-40B4-BE49-F238E27FC236}">
                <a16:creationId xmlns:a16="http://schemas.microsoft.com/office/drawing/2014/main" id="{07D04002-19AF-D6EC-678D-230BACB89F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e-DE" dirty="0"/>
              <a:t>Wir suchen lokale „</a:t>
            </a:r>
            <a:r>
              <a:rPr lang="de-DE" dirty="0" err="1"/>
              <a:t>Ungänzen</a:t>
            </a:r>
            <a:r>
              <a:rPr lang="de-DE" dirty="0"/>
              <a:t>“ wie z.B.</a:t>
            </a:r>
          </a:p>
          <a:p>
            <a:pPr lvl="1"/>
            <a:r>
              <a:rPr lang="de-DE" dirty="0"/>
              <a:t>Risse</a:t>
            </a:r>
          </a:p>
          <a:p>
            <a:pPr lvl="1"/>
            <a:r>
              <a:rPr lang="de-DE" dirty="0"/>
              <a:t>Poren</a:t>
            </a:r>
          </a:p>
          <a:p>
            <a:pPr lvl="1"/>
            <a:r>
              <a:rPr lang="de-DE" dirty="0"/>
              <a:t>Lunker</a:t>
            </a:r>
          </a:p>
          <a:p>
            <a:pPr marL="0" indent="0">
              <a:buNone/>
            </a:pPr>
            <a:r>
              <a:rPr lang="de-DE" dirty="0"/>
              <a:t>Die offen zur Oberfläche sind oder sich knapp unter der Oberfläche befinden. Sie beeinträchtigen als Rissstarter die strukturelle Integrität (Lebensdauer) des Bauteils.</a:t>
            </a:r>
          </a:p>
          <a:p>
            <a:pPr marL="0" indent="0">
              <a:buNone/>
            </a:pPr>
            <a:r>
              <a:rPr lang="de-DE" dirty="0"/>
              <a:t>Die Prüfung soll oft als 100% Prüfung erfolgen. </a:t>
            </a:r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74A4912B-4DBD-E4C0-A7A8-1D18423EFD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Prüfaufgabe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1B40AEF5-C92D-49F0-5581-96D4BEBC7D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4F164-3A46-4CEE-A25C-CA523D5E42F3}" type="slidenum">
              <a:rPr lang="en-US" smtClean="0"/>
              <a:t>8</a:t>
            </a:fld>
            <a:endParaRPr lang="en-US" dirty="0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E3341F87-6E32-3BFE-B3A5-9C864647D98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de-DE" dirty="0"/>
              <a:t>Was soll gefunden werden</a:t>
            </a:r>
          </a:p>
        </p:txBody>
      </p:sp>
    </p:spTree>
    <p:extLst>
      <p:ext uri="{BB962C8B-B14F-4D97-AF65-F5344CB8AC3E}">
        <p14:creationId xmlns:p14="http://schemas.microsoft.com/office/powerpoint/2010/main" val="36799719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4AE039-8B02-B095-B016-36DFCE5B83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>
            <a:extLst>
              <a:ext uri="{FF2B5EF4-FFF2-40B4-BE49-F238E27FC236}">
                <a16:creationId xmlns:a16="http://schemas.microsoft.com/office/drawing/2014/main" id="{96B2D4EC-EA27-8266-8128-11B9911491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/>
              <a:t>Visuelle Prüfung (VT)</a:t>
            </a:r>
          </a:p>
          <a:p>
            <a:pPr lvl="1"/>
            <a:r>
              <a:rPr lang="de-DE" dirty="0"/>
              <a:t>Jemand schaut sich das Bauteil an. Nur geeignet für große, gut sichtbare Schäden!</a:t>
            </a:r>
          </a:p>
          <a:p>
            <a:r>
              <a:rPr lang="de-DE" dirty="0"/>
              <a:t>Farbeindringprüfung (PT)</a:t>
            </a:r>
          </a:p>
          <a:p>
            <a:pPr lvl="1"/>
            <a:r>
              <a:rPr lang="de-DE" dirty="0"/>
              <a:t>Kapillarwirkung von Rissen und Poren wird ausgenutzt. Sichtbar (Rot-</a:t>
            </a:r>
            <a:r>
              <a:rPr lang="de-DE" dirty="0" err="1"/>
              <a:t>Weiss</a:t>
            </a:r>
            <a:r>
              <a:rPr lang="de-DE" dirty="0"/>
              <a:t>) oder </a:t>
            </a:r>
            <a:r>
              <a:rPr lang="de-DE" dirty="0" err="1"/>
              <a:t>Floureszierend</a:t>
            </a:r>
            <a:endParaRPr lang="de-DE" dirty="0"/>
          </a:p>
          <a:p>
            <a:r>
              <a:rPr lang="de-DE" dirty="0"/>
              <a:t>Magnetpulverprüfung (MT)</a:t>
            </a:r>
          </a:p>
          <a:p>
            <a:pPr lvl="1"/>
            <a:r>
              <a:rPr lang="de-DE" dirty="0"/>
              <a:t>Konzentration der Magnetfeldlinien an Risskanten führt zu einer Anhäufung von (gefärbten) Partikeln</a:t>
            </a:r>
          </a:p>
          <a:p>
            <a:r>
              <a:rPr lang="de-DE" dirty="0" err="1"/>
              <a:t>Streuflußprüfung</a:t>
            </a:r>
            <a:r>
              <a:rPr lang="de-DE" dirty="0"/>
              <a:t> (MFL, AC oder DC)</a:t>
            </a:r>
          </a:p>
          <a:p>
            <a:pPr lvl="1"/>
            <a:r>
              <a:rPr lang="de-DE" dirty="0"/>
              <a:t>Die an den Rissen austretenden Magnetfelder werden mit Magnetfeldsensoren erfasst</a:t>
            </a:r>
          </a:p>
          <a:p>
            <a:r>
              <a:rPr lang="de-DE" dirty="0"/>
              <a:t>Wirbelstromprüfung (ET)</a:t>
            </a:r>
          </a:p>
          <a:p>
            <a:pPr lvl="1"/>
            <a:r>
              <a:rPr lang="de-DE" dirty="0"/>
              <a:t>Wie bereits erwähnt</a:t>
            </a:r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2FD83D57-B917-DC52-3853-D161F818BF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Verfahren für die Prüfung auf Oberflächenoffene Risse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5AC5F0CF-8706-8D42-C83F-D25B3F3219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4F164-3A46-4CEE-A25C-CA523D5E42F3}" type="slidenum">
              <a:rPr lang="en-US" smtClean="0"/>
              <a:t>9</a:t>
            </a:fld>
            <a:endParaRPr lang="en-US" dirty="0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25792E09-6254-3870-1EDD-0A926EF1507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693297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E2B17E91-3EAE-3259-0AF5-0EE2CD0CA2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Anwendungsbeispiel Wirbelstromprüfung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B8250E7F-16B3-3E5D-A206-1946351E3B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4F164-3A46-4CEE-A25C-CA523D5E42F3}" type="slidenum">
              <a:rPr lang="en-US" smtClean="0"/>
              <a:t>10</a:t>
            </a:fld>
            <a:endParaRPr lang="en-US" dirty="0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26A45B19-11C0-D34F-794B-B8F3DCAF5BF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de-DE" dirty="0"/>
              <a:t>Oberflächenoffene Risse in der Flugzeugaußenhaut</a:t>
            </a:r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ABC7F4C4-EC91-E3F3-81F7-6BFCC42683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3405" y="1574947"/>
            <a:ext cx="8861711" cy="49353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47438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>
            <a:extLst>
              <a:ext uri="{FF2B5EF4-FFF2-40B4-BE49-F238E27FC236}">
                <a16:creationId xmlns:a16="http://schemas.microsoft.com/office/drawing/2014/main" id="{5B911F75-5877-8FF2-05C9-44FAA109C2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6253" y="1483952"/>
            <a:ext cx="8585218" cy="4319248"/>
          </a:xfrm>
        </p:spPr>
        <p:txBody>
          <a:bodyPr/>
          <a:lstStyle/>
          <a:p>
            <a:r>
              <a:rPr lang="de-DE" dirty="0"/>
              <a:t>Gegebenenfalls </a:t>
            </a:r>
            <a:r>
              <a:rPr lang="de-DE" dirty="0" err="1"/>
              <a:t>Entlacken</a:t>
            </a:r>
            <a:r>
              <a:rPr lang="de-DE" dirty="0"/>
              <a:t> und Reinigen der Oberfläche</a:t>
            </a:r>
          </a:p>
          <a:p>
            <a:r>
              <a:rPr lang="de-DE" dirty="0"/>
              <a:t>Eine farbige oder </a:t>
            </a:r>
            <a:r>
              <a:rPr lang="de-DE" dirty="0" err="1"/>
              <a:t>floureszierende</a:t>
            </a:r>
            <a:r>
              <a:rPr lang="de-DE" dirty="0"/>
              <a:t> Flüssigkeit wird auf die Oberfläche aufgetragen</a:t>
            </a:r>
          </a:p>
          <a:p>
            <a:r>
              <a:rPr lang="de-DE" dirty="0"/>
              <a:t>Über eine Einwirkzeit wird die Flüssigkeit durch die Kapillarwirkung feiner Risse und kleiner Poren in die Fehlstellen hineingezogen (bis zu 15 Min)</a:t>
            </a:r>
          </a:p>
          <a:p>
            <a:r>
              <a:rPr lang="de-DE" dirty="0"/>
              <a:t>Oberflächliche Reinigung zum Entfernen der nicht eingedrungenen Flüssigkeit</a:t>
            </a:r>
          </a:p>
          <a:p>
            <a:r>
              <a:rPr lang="de-DE" dirty="0"/>
              <a:t>Auftragen eines „Entwicklers“ (z.B. weißes Kreidepulver)</a:t>
            </a:r>
          </a:p>
          <a:p>
            <a:r>
              <a:rPr lang="de-DE" dirty="0"/>
              <a:t>Der Entwickler „saugt“ die farbige </a:t>
            </a:r>
            <a:r>
              <a:rPr lang="de-DE" dirty="0" err="1"/>
              <a:t>Flüssigkeiet</a:t>
            </a:r>
            <a:r>
              <a:rPr lang="de-DE" dirty="0"/>
              <a:t> aus der Fehlstelle, sie wird in der Farbe des Eindringmittels (z.B. rot) auf dem weißen Grund des Entwicklers dargestellt.</a:t>
            </a:r>
          </a:p>
          <a:p>
            <a:r>
              <a:rPr lang="de-DE" dirty="0"/>
              <a:t>Im Falle eines </a:t>
            </a:r>
            <a:r>
              <a:rPr lang="de-DE" dirty="0" err="1"/>
              <a:t>floureszierenden</a:t>
            </a:r>
            <a:r>
              <a:rPr lang="de-DE" dirty="0"/>
              <a:t> Eindringmittels wird unter UV-Licht betrachtet, um den Kontrast zu erhöhen</a:t>
            </a:r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5859F0F5-2C49-CA40-CADE-9D5C4B95A8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Farbeindringprüfung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062E89C5-AE8D-F852-A1F8-C9156A37B5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4F164-3A46-4CEE-A25C-CA523D5E42F3}" type="slidenum">
              <a:rPr lang="en-US" smtClean="0"/>
              <a:t>11</a:t>
            </a:fld>
            <a:endParaRPr lang="en-US" dirty="0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7BF33FFF-3AF0-2942-E2B7-CD6F8383005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de-DE" dirty="0"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B4074291-85A1-F1D8-15AC-951AE8837F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36028" y="942478"/>
            <a:ext cx="2954385" cy="4319249"/>
          </a:xfrm>
          <a:prstGeom prst="rect">
            <a:avLst/>
          </a:prstGeom>
        </p:spPr>
      </p:pic>
      <p:sp>
        <p:nvSpPr>
          <p:cNvPr id="14" name="Textfeld 13">
            <a:extLst>
              <a:ext uri="{FF2B5EF4-FFF2-40B4-BE49-F238E27FC236}">
                <a16:creationId xmlns:a16="http://schemas.microsoft.com/office/drawing/2014/main" id="{64F0A4C3-46C6-51B4-B69B-50A830397BE0}"/>
              </a:ext>
            </a:extLst>
          </p:cNvPr>
          <p:cNvSpPr txBox="1"/>
          <p:nvPr/>
        </p:nvSpPr>
        <p:spPr>
          <a:xfrm>
            <a:off x="9225397" y="5261727"/>
            <a:ext cx="4422514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Quelle: Wikimedia Commons</a:t>
            </a:r>
          </a:p>
        </p:txBody>
      </p:sp>
    </p:spTree>
    <p:extLst>
      <p:ext uri="{BB962C8B-B14F-4D97-AF65-F5344CB8AC3E}">
        <p14:creationId xmlns:p14="http://schemas.microsoft.com/office/powerpoint/2010/main" val="35760385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1D0972FE-B895-B28E-CF3E-64F11C0B3C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5171" y="0"/>
            <a:ext cx="11133349" cy="1073122"/>
          </a:xfrm>
        </p:spPr>
        <p:txBody>
          <a:bodyPr/>
          <a:lstStyle/>
          <a:p>
            <a:r>
              <a:rPr lang="de-DE" dirty="0"/>
              <a:t>Vergleich PT - ET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D3AA070F-5BDB-AC7D-14FA-A600F51DF7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4F164-3A46-4CEE-A25C-CA523D5E42F3}" type="slidenum">
              <a:rPr lang="en-US" smtClean="0"/>
              <a:t>12</a:t>
            </a:fld>
            <a:endParaRPr lang="en-US" dirty="0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096E8896-5D85-6905-82B6-B96C05A1314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de-DE"/>
          </a:p>
        </p:txBody>
      </p:sp>
      <p:graphicFrame>
        <p:nvGraphicFramePr>
          <p:cNvPr id="9" name="Inhaltsplatzhalter 8">
            <a:extLst>
              <a:ext uri="{FF2B5EF4-FFF2-40B4-BE49-F238E27FC236}">
                <a16:creationId xmlns:a16="http://schemas.microsoft.com/office/drawing/2014/main" id="{99462D81-04FB-3232-0816-9E2BB0D03E0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2410717"/>
              </p:ext>
            </p:extLst>
          </p:nvPr>
        </p:nvGraphicFramePr>
        <p:xfrm>
          <a:off x="355171" y="536561"/>
          <a:ext cx="11726334" cy="626573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65240">
                  <a:extLst>
                    <a:ext uri="{9D8B030D-6E8A-4147-A177-3AD203B41FA5}">
                      <a16:colId xmlns:a16="http://schemas.microsoft.com/office/drawing/2014/main" val="1838350291"/>
                    </a:ext>
                  </a:extLst>
                </a:gridCol>
                <a:gridCol w="3965240">
                  <a:extLst>
                    <a:ext uri="{9D8B030D-6E8A-4147-A177-3AD203B41FA5}">
                      <a16:colId xmlns:a16="http://schemas.microsoft.com/office/drawing/2014/main" val="1799539404"/>
                    </a:ext>
                  </a:extLst>
                </a:gridCol>
                <a:gridCol w="3795854">
                  <a:extLst>
                    <a:ext uri="{9D8B030D-6E8A-4147-A177-3AD203B41FA5}">
                      <a16:colId xmlns:a16="http://schemas.microsoft.com/office/drawing/2014/main" val="2149149116"/>
                    </a:ext>
                  </a:extLst>
                </a:gridCol>
              </a:tblGrid>
              <a:tr h="344020">
                <a:tc>
                  <a:txBody>
                    <a:bodyPr/>
                    <a:lstStyle/>
                    <a:p>
                      <a:r>
                        <a:rPr lang="de-DE" sz="1600" dirty="0"/>
                        <a:t>Kriterium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dirty="0"/>
                        <a:t>Farbeindringprüfung (PT)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dirty="0"/>
                        <a:t>Wirbelstrom (ET)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8813609"/>
                  </a:ext>
                </a:extLst>
              </a:tr>
              <a:tr h="677906">
                <a:tc>
                  <a:txBody>
                    <a:bodyPr/>
                    <a:lstStyle/>
                    <a:p>
                      <a:r>
                        <a:rPr lang="de-DE" sz="1600" dirty="0"/>
                        <a:t>Probenvorbereitung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dirty="0"/>
                        <a:t>Ggf. </a:t>
                      </a:r>
                      <a:r>
                        <a:rPr lang="de-DE" sz="1600" dirty="0" err="1"/>
                        <a:t>Entlacken</a:t>
                      </a:r>
                      <a:r>
                        <a:rPr lang="de-DE" sz="1600" dirty="0"/>
                        <a:t>, Reinigen, Entfetten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dirty="0"/>
                        <a:t>Ggf. Entmagnetisieren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4117444"/>
                  </a:ext>
                </a:extLst>
              </a:tr>
              <a:tr h="677906">
                <a:tc>
                  <a:txBody>
                    <a:bodyPr/>
                    <a:lstStyle/>
                    <a:p>
                      <a:r>
                        <a:rPr lang="de-DE" sz="1600" dirty="0"/>
                        <a:t>Tiefenwirkung</a:t>
                      </a:r>
                    </a:p>
                    <a:p>
                      <a:endParaRPr lang="de-DE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dirty="0"/>
                        <a:t>Nur </a:t>
                      </a:r>
                      <a:r>
                        <a:rPr lang="de-DE" sz="1600" dirty="0" err="1"/>
                        <a:t>Oberfllächenoffene</a:t>
                      </a:r>
                      <a:r>
                        <a:rPr lang="de-DE" sz="1600" dirty="0"/>
                        <a:t> Defekte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dirty="0"/>
                        <a:t>Oberflächenoffene und Oberflächennahe Defekte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6461643"/>
                  </a:ext>
                </a:extLst>
              </a:tr>
              <a:tr h="677906">
                <a:tc>
                  <a:txBody>
                    <a:bodyPr/>
                    <a:lstStyle/>
                    <a:p>
                      <a:r>
                        <a:rPr lang="de-DE" sz="1600" dirty="0"/>
                        <a:t>Fehlertiefenbewertung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dirty="0"/>
                        <a:t>Nicht möglich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dirty="0"/>
                        <a:t>Möglich (Kalibrierung, Zweifrequenzverfahren)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5955146"/>
                  </a:ext>
                </a:extLst>
              </a:tr>
              <a:tr h="860050">
                <a:tc>
                  <a:txBody>
                    <a:bodyPr/>
                    <a:lstStyle/>
                    <a:p>
                      <a:r>
                        <a:rPr lang="de-DE" sz="1600" dirty="0"/>
                        <a:t>Prüfgeschwindigkeit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dirty="0"/>
                        <a:t>Präparation/Behandlungszeit hoch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dirty="0"/>
                        <a:t>Oft keine Vorbehandlung, große Oberflächengeschwindigkeiten möglich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4542655"/>
                  </a:ext>
                </a:extLst>
              </a:tr>
              <a:tr h="677906">
                <a:tc>
                  <a:txBody>
                    <a:bodyPr/>
                    <a:lstStyle/>
                    <a:p>
                      <a:r>
                        <a:rPr lang="de-DE" sz="1600" dirty="0" err="1"/>
                        <a:t>Geignete</a:t>
                      </a:r>
                      <a:r>
                        <a:rPr lang="de-DE" sz="1600" dirty="0"/>
                        <a:t> Materialien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dirty="0"/>
                        <a:t>Metalle, Kunststoffe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dirty="0"/>
                        <a:t>Nur leitfähige Materialien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2150125"/>
                  </a:ext>
                </a:extLst>
              </a:tr>
              <a:tr h="344020">
                <a:tc>
                  <a:txBody>
                    <a:bodyPr/>
                    <a:lstStyle/>
                    <a:p>
                      <a:r>
                        <a:rPr lang="de-DE" sz="1600" dirty="0"/>
                        <a:t>Chemikalieneinsatz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dirty="0"/>
                        <a:t>Eindringmittel, Entwickler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dirty="0"/>
                        <a:t>Kein Chemikalieneinsatz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7706801"/>
                  </a:ext>
                </a:extLst>
              </a:tr>
              <a:tr h="602035">
                <a:tc>
                  <a:txBody>
                    <a:bodyPr/>
                    <a:lstStyle/>
                    <a:p>
                      <a:r>
                        <a:rPr lang="de-DE" sz="1600" dirty="0"/>
                        <a:t>Arbeitssicherheit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dirty="0"/>
                        <a:t>Dämpfe, Chemikalien, Blue Light Hazard?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dirty="0"/>
                        <a:t>Unproblematisch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3196110"/>
                  </a:ext>
                </a:extLst>
              </a:tr>
              <a:tr h="467994">
                <a:tc>
                  <a:txBody>
                    <a:bodyPr/>
                    <a:lstStyle/>
                    <a:p>
                      <a:r>
                        <a:rPr lang="de-DE" sz="1600" dirty="0" err="1"/>
                        <a:t>Einrichtaufwand</a:t>
                      </a:r>
                      <a:endParaRPr lang="de-DE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dirty="0"/>
                        <a:t>gering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dirty="0"/>
                        <a:t>hoch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6838511"/>
                  </a:ext>
                </a:extLst>
              </a:tr>
              <a:tr h="467994">
                <a:tc>
                  <a:txBody>
                    <a:bodyPr/>
                    <a:lstStyle/>
                    <a:p>
                      <a:r>
                        <a:rPr lang="de-DE" sz="1600" dirty="0" err="1"/>
                        <a:t>Dokumentierbarkeit</a:t>
                      </a:r>
                      <a:endParaRPr lang="de-DE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dirty="0"/>
                        <a:t>Fotos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dirty="0" err="1"/>
                        <a:t>CSCans</a:t>
                      </a:r>
                      <a:r>
                        <a:rPr lang="de-DE" sz="1600" dirty="0"/>
                        <a:t>, Signale: Automatisierbar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2890625"/>
                  </a:ext>
                </a:extLst>
              </a:tr>
              <a:tr h="467994">
                <a:tc>
                  <a:txBody>
                    <a:bodyPr/>
                    <a:lstStyle/>
                    <a:p>
                      <a:r>
                        <a:rPr lang="de-DE" sz="1600" dirty="0"/>
                        <a:t>Automatisierbarkeit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dirty="0"/>
                        <a:t>Gering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dirty="0"/>
                        <a:t>Sehr hoch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946126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62690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4328C6-2753-30AD-6754-272F559DDC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>
            <a:extLst>
              <a:ext uri="{FF2B5EF4-FFF2-40B4-BE49-F238E27FC236}">
                <a16:creationId xmlns:a16="http://schemas.microsoft.com/office/drawing/2014/main" id="{B04536A8-E8BD-FA6E-2823-D4D30B5233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6252" y="1483952"/>
            <a:ext cx="6628827" cy="4319248"/>
          </a:xfrm>
        </p:spPr>
        <p:txBody>
          <a:bodyPr/>
          <a:lstStyle/>
          <a:p>
            <a:r>
              <a:rPr lang="de-DE" dirty="0"/>
              <a:t>Gegebenenfalls </a:t>
            </a:r>
            <a:r>
              <a:rPr lang="de-DE" dirty="0" err="1"/>
              <a:t>Entlacken</a:t>
            </a:r>
            <a:r>
              <a:rPr lang="de-DE" dirty="0"/>
              <a:t> und Reinigen der Oberfläche</a:t>
            </a:r>
          </a:p>
          <a:p>
            <a:r>
              <a:rPr lang="de-DE" dirty="0"/>
              <a:t>Durch einen äußeren Magneten oder durch Stromdurchflutung wird ein das Werkstück durchsetzendes Magnetfeld erzeugt</a:t>
            </a:r>
          </a:p>
          <a:p>
            <a:r>
              <a:rPr lang="de-DE" dirty="0"/>
              <a:t>An Rissen oder Poren tritt das Magnetfeld aus dem Werkstück aus</a:t>
            </a:r>
          </a:p>
          <a:p>
            <a:r>
              <a:rPr lang="de-DE" dirty="0"/>
              <a:t>In Suspension befindliche magnetische Partikel (Magnetpulver), das i.d.R. mit einem </a:t>
            </a:r>
            <a:r>
              <a:rPr lang="de-DE" dirty="0" err="1"/>
              <a:t>Floureszenfarbstoff</a:t>
            </a:r>
            <a:r>
              <a:rPr lang="de-DE" dirty="0"/>
              <a:t> versetzt ist wird aufgetragen</a:t>
            </a:r>
          </a:p>
          <a:p>
            <a:r>
              <a:rPr lang="de-DE" dirty="0"/>
              <a:t>Die Magnetpartikel konzentrieren sich an den Risskanten</a:t>
            </a:r>
          </a:p>
          <a:p>
            <a:r>
              <a:rPr lang="de-DE" dirty="0"/>
              <a:t>Unter UV-Licht wird das Werkstück betrachtet. Die Risse leuchten auf</a:t>
            </a:r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65312C0E-AE3E-96C6-E268-0D8D7399E7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Magnetpulverprüfung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D682C2D6-9BAE-C5DA-907C-E8EE678E21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4F164-3A46-4CEE-A25C-CA523D5E42F3}" type="slidenum">
              <a:rPr lang="en-US" smtClean="0"/>
              <a:t>13</a:t>
            </a:fld>
            <a:endParaRPr lang="en-US" dirty="0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A3254736-2721-E6FC-5AF1-A5FD32EEE79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de-DE" dirty="0"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007ED799-99A6-12EA-1154-F2CF9D9E6D7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92245" y="1637413"/>
            <a:ext cx="4422514" cy="2923215"/>
          </a:xfrm>
          <a:prstGeom prst="rect">
            <a:avLst/>
          </a:prstGeom>
        </p:spPr>
      </p:pic>
      <p:sp>
        <p:nvSpPr>
          <p:cNvPr id="8" name="Textfeld 7">
            <a:extLst>
              <a:ext uri="{FF2B5EF4-FFF2-40B4-BE49-F238E27FC236}">
                <a16:creationId xmlns:a16="http://schemas.microsoft.com/office/drawing/2014/main" id="{35A6641C-0F59-9092-5570-6878286E89AF}"/>
              </a:ext>
            </a:extLst>
          </p:cNvPr>
          <p:cNvSpPr txBox="1"/>
          <p:nvPr/>
        </p:nvSpPr>
        <p:spPr>
          <a:xfrm>
            <a:off x="7492245" y="4720856"/>
            <a:ext cx="4422514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Quelle: Wikimedia Commons</a:t>
            </a:r>
          </a:p>
        </p:txBody>
      </p:sp>
    </p:spTree>
    <p:extLst>
      <p:ext uri="{BB962C8B-B14F-4D97-AF65-F5344CB8AC3E}">
        <p14:creationId xmlns:p14="http://schemas.microsoft.com/office/powerpoint/2010/main" val="1568071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BEC3DF-F527-9B27-A9FD-D6D8B099B5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8090E134-8A45-0363-2A84-60928234D0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9918" y="0"/>
            <a:ext cx="11133349" cy="1073122"/>
          </a:xfrm>
        </p:spPr>
        <p:txBody>
          <a:bodyPr/>
          <a:lstStyle/>
          <a:p>
            <a:r>
              <a:rPr lang="de-DE" dirty="0"/>
              <a:t>Vergleich MT - ET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7B458927-C9D4-E182-F3D0-397661851A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4F164-3A46-4CEE-A25C-CA523D5E42F3}" type="slidenum">
              <a:rPr lang="en-US" smtClean="0"/>
              <a:t>14</a:t>
            </a:fld>
            <a:endParaRPr lang="en-US" dirty="0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A80C7168-051D-FE8E-A588-DDB7F95C4B5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de-DE"/>
          </a:p>
        </p:txBody>
      </p:sp>
      <p:graphicFrame>
        <p:nvGraphicFramePr>
          <p:cNvPr id="9" name="Inhaltsplatzhalter 8">
            <a:extLst>
              <a:ext uri="{FF2B5EF4-FFF2-40B4-BE49-F238E27FC236}">
                <a16:creationId xmlns:a16="http://schemas.microsoft.com/office/drawing/2014/main" id="{043FB6B3-1879-428B-083D-A8B1B635F5D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98871910"/>
              </p:ext>
            </p:extLst>
          </p:nvPr>
        </p:nvGraphicFramePr>
        <p:xfrm>
          <a:off x="219918" y="536561"/>
          <a:ext cx="11638634" cy="626573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88903">
                  <a:extLst>
                    <a:ext uri="{9D8B030D-6E8A-4147-A177-3AD203B41FA5}">
                      <a16:colId xmlns:a16="http://schemas.microsoft.com/office/drawing/2014/main" val="1838350291"/>
                    </a:ext>
                  </a:extLst>
                </a:gridCol>
                <a:gridCol w="4365825">
                  <a:extLst>
                    <a:ext uri="{9D8B030D-6E8A-4147-A177-3AD203B41FA5}">
                      <a16:colId xmlns:a16="http://schemas.microsoft.com/office/drawing/2014/main" val="1799539404"/>
                    </a:ext>
                  </a:extLst>
                </a:gridCol>
                <a:gridCol w="4083906">
                  <a:extLst>
                    <a:ext uri="{9D8B030D-6E8A-4147-A177-3AD203B41FA5}">
                      <a16:colId xmlns:a16="http://schemas.microsoft.com/office/drawing/2014/main" val="2149149116"/>
                    </a:ext>
                  </a:extLst>
                </a:gridCol>
              </a:tblGrid>
              <a:tr h="344020">
                <a:tc>
                  <a:txBody>
                    <a:bodyPr/>
                    <a:lstStyle/>
                    <a:p>
                      <a:r>
                        <a:rPr lang="de-DE" sz="1600" dirty="0"/>
                        <a:t>Kriterium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dirty="0" err="1"/>
                        <a:t>Magnetpulfverprüfung</a:t>
                      </a:r>
                      <a:r>
                        <a:rPr lang="de-DE" sz="1600" dirty="0"/>
                        <a:t> (MT)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dirty="0"/>
                        <a:t>Wirbelstrom (ET)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8813609"/>
                  </a:ext>
                </a:extLst>
              </a:tr>
              <a:tr h="677906">
                <a:tc>
                  <a:txBody>
                    <a:bodyPr/>
                    <a:lstStyle/>
                    <a:p>
                      <a:r>
                        <a:rPr lang="de-DE" sz="1600" dirty="0"/>
                        <a:t>Probenvorbereitung/Nachbereitung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dirty="0"/>
                        <a:t>Ggf. </a:t>
                      </a:r>
                      <a:r>
                        <a:rPr lang="de-DE" sz="1600" dirty="0" err="1"/>
                        <a:t>Entlacken</a:t>
                      </a:r>
                      <a:r>
                        <a:rPr lang="de-DE" sz="1600" dirty="0"/>
                        <a:t>, Reinigen, Entfetten, danach Reinigen und Entmagnetisieren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dirty="0"/>
                        <a:t>Ggf. Entmagnetisieren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4117444"/>
                  </a:ext>
                </a:extLst>
              </a:tr>
              <a:tr h="677906">
                <a:tc>
                  <a:txBody>
                    <a:bodyPr/>
                    <a:lstStyle/>
                    <a:p>
                      <a:r>
                        <a:rPr lang="de-DE" sz="1600" dirty="0"/>
                        <a:t>Tiefenwirkung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dirty="0"/>
                        <a:t>Oberflächenoffene und Oberflächennahe Defekte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dirty="0"/>
                        <a:t>Oberflächenoffene und Oberflächennahe Defekte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6461643"/>
                  </a:ext>
                </a:extLst>
              </a:tr>
              <a:tr h="677906">
                <a:tc>
                  <a:txBody>
                    <a:bodyPr/>
                    <a:lstStyle/>
                    <a:p>
                      <a:r>
                        <a:rPr lang="de-DE" sz="1600" dirty="0"/>
                        <a:t>Fehlertiefenbewertung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dirty="0"/>
                        <a:t>Nicht möglich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dirty="0"/>
                        <a:t>möglich (Kalibrierung, </a:t>
                      </a:r>
                      <a:r>
                        <a:rPr lang="de-DE" sz="1600" dirty="0" err="1"/>
                        <a:t>Zweifrequezverfahren</a:t>
                      </a:r>
                      <a:r>
                        <a:rPr lang="de-DE" sz="1600" dirty="0"/>
                        <a:t>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4517271"/>
                  </a:ext>
                </a:extLst>
              </a:tr>
              <a:tr h="860050">
                <a:tc>
                  <a:txBody>
                    <a:bodyPr/>
                    <a:lstStyle/>
                    <a:p>
                      <a:r>
                        <a:rPr lang="de-DE" sz="1600" dirty="0"/>
                        <a:t>Prüfgeschwindigkeit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dirty="0"/>
                        <a:t>Präparation/Behandlungszeit hoch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dirty="0"/>
                        <a:t>Oft keine Vorbehandlung, große Oberflächengeschwindigkeiten möglich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4542655"/>
                  </a:ext>
                </a:extLst>
              </a:tr>
              <a:tr h="677906">
                <a:tc>
                  <a:txBody>
                    <a:bodyPr/>
                    <a:lstStyle/>
                    <a:p>
                      <a:r>
                        <a:rPr lang="de-DE" sz="1600" dirty="0" err="1"/>
                        <a:t>Geignete</a:t>
                      </a:r>
                      <a:r>
                        <a:rPr lang="de-DE" sz="1600" dirty="0"/>
                        <a:t> Materialien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dirty="0"/>
                        <a:t>Nur Ferromagnetische Werkstoffe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dirty="0"/>
                        <a:t>Alle leitfähige Materialien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2150125"/>
                  </a:ext>
                </a:extLst>
              </a:tr>
              <a:tr h="344020">
                <a:tc>
                  <a:txBody>
                    <a:bodyPr/>
                    <a:lstStyle/>
                    <a:p>
                      <a:r>
                        <a:rPr lang="de-DE" sz="1600" dirty="0"/>
                        <a:t>Chemikalieneinsatz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dirty="0"/>
                        <a:t>Magnetpulver, Reiniger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dirty="0"/>
                        <a:t>Kein Chemikalieneinsatz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7706801"/>
                  </a:ext>
                </a:extLst>
              </a:tr>
              <a:tr h="602035">
                <a:tc>
                  <a:txBody>
                    <a:bodyPr/>
                    <a:lstStyle/>
                    <a:p>
                      <a:r>
                        <a:rPr lang="de-DE" sz="1600" dirty="0"/>
                        <a:t>Arbeitssicherheit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dirty="0"/>
                        <a:t>Dämpfe, Chemikalien, Blue Light Hazard?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dirty="0"/>
                        <a:t>Unproblematisch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3196110"/>
                  </a:ext>
                </a:extLst>
              </a:tr>
              <a:tr h="467994">
                <a:tc>
                  <a:txBody>
                    <a:bodyPr/>
                    <a:lstStyle/>
                    <a:p>
                      <a:r>
                        <a:rPr lang="de-DE" sz="1600" dirty="0" err="1"/>
                        <a:t>Einrichtaufwand</a:t>
                      </a:r>
                      <a:endParaRPr lang="de-DE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dirty="0"/>
                        <a:t>gering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dirty="0"/>
                        <a:t>hoch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6838511"/>
                  </a:ext>
                </a:extLst>
              </a:tr>
              <a:tr h="467994">
                <a:tc>
                  <a:txBody>
                    <a:bodyPr/>
                    <a:lstStyle/>
                    <a:p>
                      <a:r>
                        <a:rPr lang="de-DE" sz="1600" dirty="0" err="1"/>
                        <a:t>Dokumentierbarkeit</a:t>
                      </a:r>
                      <a:endParaRPr lang="de-DE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dirty="0"/>
                        <a:t>Fotos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dirty="0" err="1"/>
                        <a:t>CSCans</a:t>
                      </a:r>
                      <a:r>
                        <a:rPr lang="de-DE" sz="1600" dirty="0"/>
                        <a:t>, Signale: Automatisierbar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2890625"/>
                  </a:ext>
                </a:extLst>
              </a:tr>
              <a:tr h="467994">
                <a:tc>
                  <a:txBody>
                    <a:bodyPr/>
                    <a:lstStyle/>
                    <a:p>
                      <a:r>
                        <a:rPr lang="de-DE" sz="1600" dirty="0"/>
                        <a:t>Automatisierbarkeit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dirty="0"/>
                        <a:t>Gering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dirty="0"/>
                        <a:t>Sehr hoch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946126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94787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5E0EC5-30A5-AA1A-2EBA-F4965AB35F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12E6638-B221-2225-5667-4587897FFC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3313" y="-312441"/>
            <a:ext cx="10101664" cy="3741441"/>
          </a:xfrm>
        </p:spPr>
        <p:txBody>
          <a:bodyPr/>
          <a:lstStyle/>
          <a:p>
            <a:r>
              <a:rPr lang="de-DE" dirty="0"/>
              <a:t>Prüfung auf </a:t>
            </a:r>
            <a:r>
              <a:rPr lang="de-DE" dirty="0" err="1"/>
              <a:t>KorrosioN</a:t>
            </a:r>
            <a:r>
              <a:rPr lang="de-DE" dirty="0"/>
              <a:t> / </a:t>
            </a:r>
            <a:r>
              <a:rPr lang="de-DE" dirty="0" err="1"/>
              <a:t>WanddickenschwächunG</a:t>
            </a:r>
            <a:endParaRPr lang="de-DE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5D3C7409-F60F-C7BB-A401-3E07CAC29D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23313" y="3671103"/>
            <a:ext cx="10101664" cy="2061759"/>
          </a:xfrm>
        </p:spPr>
        <p:txBody>
          <a:bodyPr/>
          <a:lstStyle/>
          <a:p>
            <a:r>
              <a:rPr lang="de-DE" dirty="0"/>
              <a:t>An Flachen und Runden Bauteilen</a:t>
            </a:r>
          </a:p>
        </p:txBody>
      </p:sp>
    </p:spTree>
    <p:extLst>
      <p:ext uri="{BB962C8B-B14F-4D97-AF65-F5344CB8AC3E}">
        <p14:creationId xmlns:p14="http://schemas.microsoft.com/office/powerpoint/2010/main" val="3191362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87B3B7-4D17-8FF4-2797-D32450CC85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>
            <a:extLst>
              <a:ext uri="{FF2B5EF4-FFF2-40B4-BE49-F238E27FC236}">
                <a16:creationId xmlns:a16="http://schemas.microsoft.com/office/drawing/2014/main" id="{C2A0812B-1DCB-1856-7C76-D1599C86E6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e-DE" dirty="0"/>
              <a:t>Wanddickenschwächung durch Korrosion, i.d.R. ohne Zugänglichkeit an der Korrodierten Bauteilseite (</a:t>
            </a:r>
            <a:r>
              <a:rPr lang="de-DE" dirty="0" err="1"/>
              <a:t>Reibkorossion</a:t>
            </a:r>
            <a:r>
              <a:rPr lang="de-DE" dirty="0"/>
              <a:t> an Rohrböden bei </a:t>
            </a:r>
            <a:r>
              <a:rPr lang="de-DE" dirty="0" err="1"/>
              <a:t>Wärmetauscherrohren</a:t>
            </a:r>
            <a:r>
              <a:rPr lang="de-DE" dirty="0"/>
              <a:t>, Prüfung von Innen, Korrosion von Flugzeugaußenhaut auf der Innenseite der Kabine von Außen geprüft)</a:t>
            </a:r>
          </a:p>
          <a:p>
            <a:pPr marL="0" indent="0">
              <a:buNone/>
            </a:pPr>
            <a:r>
              <a:rPr lang="de-DE" dirty="0"/>
              <a:t>Oft großflächigere Schädigung</a:t>
            </a:r>
          </a:p>
          <a:p>
            <a:pPr marL="0" indent="0">
              <a:buNone/>
            </a:pPr>
            <a:r>
              <a:rPr lang="de-DE" dirty="0" err="1"/>
              <a:t>Reibkorossion</a:t>
            </a:r>
            <a:r>
              <a:rPr lang="de-DE" dirty="0"/>
              <a:t> an Kanten auch sehr lokalisiert</a:t>
            </a:r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1D7A7349-E999-943D-D24D-3E2C750780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Prüfaufgabe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A8E269B0-F97F-3037-7670-56B0B0FACF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4F164-3A46-4CEE-A25C-CA523D5E42F3}" type="slidenum">
              <a:rPr lang="en-US" smtClean="0"/>
              <a:t>16</a:t>
            </a:fld>
            <a:endParaRPr lang="en-US" dirty="0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90C50E69-CEBB-7718-CB71-FA39EB7CC58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de-DE" dirty="0"/>
              <a:t>Was soll gefunden werden</a:t>
            </a:r>
          </a:p>
        </p:txBody>
      </p:sp>
    </p:spTree>
    <p:extLst>
      <p:ext uri="{BB962C8B-B14F-4D97-AF65-F5344CB8AC3E}">
        <p14:creationId xmlns:p14="http://schemas.microsoft.com/office/powerpoint/2010/main" val="1119622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EA6BA6-6163-A30A-2574-A01DA1A754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>
            <a:extLst>
              <a:ext uri="{FF2B5EF4-FFF2-40B4-BE49-F238E27FC236}">
                <a16:creationId xmlns:a16="http://schemas.microsoft.com/office/drawing/2014/main" id="{1A340B99-CC3E-6EF8-AC45-2925402D9A5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/>
              <a:t>Ultraschallprüfung (UT)</a:t>
            </a:r>
          </a:p>
          <a:p>
            <a:pPr lvl="1"/>
            <a:r>
              <a:rPr lang="de-DE" dirty="0"/>
              <a:t>Ein Schallwandler erzeugt ein Ultraschallfeld, das in den Prüfling eindringt und von der Rückseite reflektiert wird. Aus der Schallaufzeit kann die Restwanddicke bestimmt werden (Einzelschwinger oder </a:t>
            </a:r>
            <a:r>
              <a:rPr lang="de-DE" dirty="0" err="1"/>
              <a:t>Phased</a:t>
            </a:r>
            <a:r>
              <a:rPr lang="de-DE" dirty="0"/>
              <a:t> Array</a:t>
            </a:r>
          </a:p>
          <a:p>
            <a:r>
              <a:rPr lang="de-DE" dirty="0"/>
              <a:t>Wirbelstromprüfung (ET)</a:t>
            </a:r>
          </a:p>
          <a:p>
            <a:pPr lvl="1"/>
            <a:r>
              <a:rPr lang="de-DE" dirty="0"/>
              <a:t>Die Eindringtiefe der Wirbelströme muss größer sein als die zu erwartende Wandstärke. Eine </a:t>
            </a:r>
            <a:r>
              <a:rPr lang="de-DE" dirty="0" err="1"/>
              <a:t>reduktion</a:t>
            </a:r>
            <a:r>
              <a:rPr lang="de-DE" dirty="0"/>
              <a:t> der Wandstärke zeigt sich in Phase und Amplitude des Wirbelstromsignals (Einzelsensor oder Array-Sensor (ECA)</a:t>
            </a:r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59747A7E-B94F-D6D6-3C32-AF12CC8EE0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Verfahren für die Prüfung Korrosion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C8051BAB-FEE2-32E9-0853-B196851D54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4F164-3A46-4CEE-A25C-CA523D5E42F3}" type="slidenum">
              <a:rPr lang="en-US" smtClean="0"/>
              <a:t>17</a:t>
            </a:fld>
            <a:endParaRPr lang="en-US" dirty="0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39FACEBD-85B3-51A6-40E2-BB7587647C5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2201692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>
            <a:extLst>
              <a:ext uri="{FF2B5EF4-FFF2-40B4-BE49-F238E27FC236}">
                <a16:creationId xmlns:a16="http://schemas.microsoft.com/office/drawing/2014/main" id="{E46ED27A-1BC6-CBE4-71F7-6F027D1940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80A2D992-3781-648C-9286-3A81B14A96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7CB95C5A-9D7A-3B3E-680D-39D1D06D4A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4F164-3A46-4CEE-A25C-CA523D5E42F3}" type="slidenum">
              <a:rPr lang="en-US" smtClean="0"/>
              <a:t>18</a:t>
            </a:fld>
            <a:endParaRPr lang="en-US" dirty="0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0700A55B-A298-37A2-54F6-11FBF1FEA8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de-DE"/>
          </a:p>
        </p:txBody>
      </p:sp>
      <p:pic>
        <p:nvPicPr>
          <p:cNvPr id="7" name="Grafik 6" descr="Ein Bild, das Kleidung, Person, Schuhwerk, Mann enthält.&#10;&#10;Automatisch generierte Beschreibung">
            <a:extLst>
              <a:ext uri="{FF2B5EF4-FFF2-40B4-BE49-F238E27FC236}">
                <a16:creationId xmlns:a16="http://schemas.microsoft.com/office/drawing/2014/main" id="{538E57F0-C304-BCAC-4852-D4F0F7D9385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35213" y="1532439"/>
            <a:ext cx="3239690" cy="4319587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C13D3AB5-8133-9083-8C27-4EAD0C2641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0811" y="1532439"/>
            <a:ext cx="7694401" cy="43573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728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A8CB4F-A6A1-B91C-5BCE-128C837AA2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640CA571-9D6C-F6FD-8785-B119A21C79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7867" y="-64573"/>
            <a:ext cx="11133349" cy="1073122"/>
          </a:xfrm>
        </p:spPr>
        <p:txBody>
          <a:bodyPr/>
          <a:lstStyle/>
          <a:p>
            <a:r>
              <a:rPr lang="de-DE" dirty="0"/>
              <a:t>Vergleich UT - ET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07980A83-FCD5-08F4-A44E-1BA42DB8D3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4F164-3A46-4CEE-A25C-CA523D5E42F3}" type="slidenum">
              <a:rPr lang="en-US" smtClean="0"/>
              <a:t>19</a:t>
            </a:fld>
            <a:endParaRPr lang="en-US" dirty="0"/>
          </a:p>
        </p:txBody>
      </p:sp>
      <p:graphicFrame>
        <p:nvGraphicFramePr>
          <p:cNvPr id="9" name="Inhaltsplatzhalter 8">
            <a:extLst>
              <a:ext uri="{FF2B5EF4-FFF2-40B4-BE49-F238E27FC236}">
                <a16:creationId xmlns:a16="http://schemas.microsoft.com/office/drawing/2014/main" id="{1C167EA0-0A73-D9C7-AAC1-C4A98999B2D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28354200"/>
              </p:ext>
            </p:extLst>
          </p:nvPr>
        </p:nvGraphicFramePr>
        <p:xfrm>
          <a:off x="296334" y="471988"/>
          <a:ext cx="11650131" cy="63229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39472">
                  <a:extLst>
                    <a:ext uri="{9D8B030D-6E8A-4147-A177-3AD203B41FA5}">
                      <a16:colId xmlns:a16="http://schemas.microsoft.com/office/drawing/2014/main" val="1838350291"/>
                    </a:ext>
                  </a:extLst>
                </a:gridCol>
                <a:gridCol w="3939472">
                  <a:extLst>
                    <a:ext uri="{9D8B030D-6E8A-4147-A177-3AD203B41FA5}">
                      <a16:colId xmlns:a16="http://schemas.microsoft.com/office/drawing/2014/main" val="1799539404"/>
                    </a:ext>
                  </a:extLst>
                </a:gridCol>
                <a:gridCol w="3771187">
                  <a:extLst>
                    <a:ext uri="{9D8B030D-6E8A-4147-A177-3AD203B41FA5}">
                      <a16:colId xmlns:a16="http://schemas.microsoft.com/office/drawing/2014/main" val="2149149116"/>
                    </a:ext>
                  </a:extLst>
                </a:gridCol>
              </a:tblGrid>
              <a:tr h="344020">
                <a:tc>
                  <a:txBody>
                    <a:bodyPr/>
                    <a:lstStyle/>
                    <a:p>
                      <a:r>
                        <a:rPr lang="de-DE" sz="1600" dirty="0"/>
                        <a:t>Kriterium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dirty="0"/>
                        <a:t>Ultraschallprüfung (MT)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dirty="0"/>
                        <a:t>Wirbelstrom (ET)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8813609"/>
                  </a:ext>
                </a:extLst>
              </a:tr>
              <a:tr h="677906">
                <a:tc>
                  <a:txBody>
                    <a:bodyPr/>
                    <a:lstStyle/>
                    <a:p>
                      <a:r>
                        <a:rPr lang="de-DE" sz="1600" dirty="0"/>
                        <a:t>Probenvorbereitung/Nachbereitung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dirty="0"/>
                        <a:t>Koppelmittel erforderlich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dirty="0"/>
                        <a:t>Kein Koppelmittel erforderlich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4117444"/>
                  </a:ext>
                </a:extLst>
              </a:tr>
              <a:tr h="677906">
                <a:tc>
                  <a:txBody>
                    <a:bodyPr/>
                    <a:lstStyle/>
                    <a:p>
                      <a:r>
                        <a:rPr lang="de-DE" sz="1600" dirty="0"/>
                        <a:t>Tiefenwirkung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dirty="0"/>
                        <a:t>Große Restwandstärken möglich, Probleme bei sehr geringen Wandstärken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dirty="0"/>
                        <a:t>Nur wenige mm möglich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6461643"/>
                  </a:ext>
                </a:extLst>
              </a:tr>
              <a:tr h="860050">
                <a:tc>
                  <a:txBody>
                    <a:bodyPr/>
                    <a:lstStyle/>
                    <a:p>
                      <a:r>
                        <a:rPr lang="de-DE" sz="1600" dirty="0"/>
                        <a:t>Prüfgeschwindigkeit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dirty="0"/>
                        <a:t>Begrenzt durch Schallaufzeit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dirty="0"/>
                        <a:t>Begrenzt durch Prüffrequenz (Eindringtiefe!)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4542655"/>
                  </a:ext>
                </a:extLst>
              </a:tr>
              <a:tr h="677906">
                <a:tc>
                  <a:txBody>
                    <a:bodyPr/>
                    <a:lstStyle/>
                    <a:p>
                      <a:r>
                        <a:rPr lang="de-DE" sz="1600" dirty="0"/>
                        <a:t>Geeignete Materialien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dirty="0"/>
                        <a:t>Alle nicht zu weichen Materialen (keine Schäume, Elastomere)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dirty="0"/>
                        <a:t>Nur leitfähige Materialien, bei ferromagnetischen Materialien sehr kleine Eindringtiefe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2150125"/>
                  </a:ext>
                </a:extLst>
              </a:tr>
              <a:tr h="344020">
                <a:tc>
                  <a:txBody>
                    <a:bodyPr/>
                    <a:lstStyle/>
                    <a:p>
                      <a:r>
                        <a:rPr lang="de-DE" sz="1600" dirty="0"/>
                        <a:t>Chemikalieneinsatz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dirty="0"/>
                        <a:t>Koppelmittel (meist unproblematisch, Wasser)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dirty="0"/>
                        <a:t>Kein Chemikalieneinsatz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7706801"/>
                  </a:ext>
                </a:extLst>
              </a:tr>
              <a:tr h="602035">
                <a:tc>
                  <a:txBody>
                    <a:bodyPr/>
                    <a:lstStyle/>
                    <a:p>
                      <a:r>
                        <a:rPr lang="de-DE" sz="1600" dirty="0"/>
                        <a:t>Arbeitssicherheit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dirty="0"/>
                        <a:t>Unproblematisch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dirty="0"/>
                        <a:t>Unproblematisch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3196110"/>
                  </a:ext>
                </a:extLst>
              </a:tr>
              <a:tr h="467994">
                <a:tc>
                  <a:txBody>
                    <a:bodyPr/>
                    <a:lstStyle/>
                    <a:p>
                      <a:r>
                        <a:rPr lang="de-DE" sz="1600" dirty="0" err="1"/>
                        <a:t>Einrichtaufwand</a:t>
                      </a:r>
                      <a:endParaRPr lang="de-DE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dirty="0"/>
                        <a:t>hoch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dirty="0"/>
                        <a:t>hoch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6838511"/>
                  </a:ext>
                </a:extLst>
              </a:tr>
              <a:tr h="467994">
                <a:tc>
                  <a:txBody>
                    <a:bodyPr/>
                    <a:lstStyle/>
                    <a:p>
                      <a:r>
                        <a:rPr lang="de-DE" sz="1600" dirty="0" err="1"/>
                        <a:t>Dokumentierbarkeit</a:t>
                      </a:r>
                      <a:endParaRPr lang="de-DE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dirty="0"/>
                        <a:t>CSCANS, B-Scans, A-Scans</a:t>
                      </a:r>
                    </a:p>
                    <a:p>
                      <a:r>
                        <a:rPr lang="de-DE" sz="1600" dirty="0"/>
                        <a:t>Direkte Messung der Restwandstärke möglich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dirty="0" err="1"/>
                        <a:t>CSCans</a:t>
                      </a:r>
                      <a:r>
                        <a:rPr lang="de-DE" sz="1600" dirty="0"/>
                        <a:t>, Signale</a:t>
                      </a:r>
                    </a:p>
                    <a:p>
                      <a:r>
                        <a:rPr lang="de-DE" sz="1600" dirty="0"/>
                        <a:t>Vergleichend, Abschätzung der Restwandstärke durch Phasenlage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2890625"/>
                  </a:ext>
                </a:extLst>
              </a:tr>
              <a:tr h="467994">
                <a:tc>
                  <a:txBody>
                    <a:bodyPr/>
                    <a:lstStyle/>
                    <a:p>
                      <a:r>
                        <a:rPr lang="de-DE" sz="1600" dirty="0"/>
                        <a:t>Automatisierbarkeit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dirty="0"/>
                        <a:t>Sehr hoch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dirty="0"/>
                        <a:t>Sehr hoch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946126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774670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A03893-767A-0899-4519-68C41D03E3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BAE860C-A7C7-6D9E-3B3A-39CD6C5DE9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3312" y="-312441"/>
            <a:ext cx="10581287" cy="3741441"/>
          </a:xfrm>
        </p:spPr>
        <p:txBody>
          <a:bodyPr/>
          <a:lstStyle/>
          <a:p>
            <a:r>
              <a:rPr lang="de-DE" dirty="0"/>
              <a:t>Prüfung auf Härte / Wärmebehandlungszustand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F1DD8CE5-B73C-688C-E6B2-F2EFC1F5CE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23313" y="3671103"/>
            <a:ext cx="10101664" cy="2061759"/>
          </a:xfrm>
        </p:spPr>
        <p:txBody>
          <a:bodyPr/>
          <a:lstStyle/>
          <a:p>
            <a:r>
              <a:rPr lang="de-DE" dirty="0"/>
              <a:t>Hier an Metallen!</a:t>
            </a:r>
          </a:p>
        </p:txBody>
      </p:sp>
    </p:spTree>
    <p:extLst>
      <p:ext uri="{BB962C8B-B14F-4D97-AF65-F5344CB8AC3E}">
        <p14:creationId xmlns:p14="http://schemas.microsoft.com/office/powerpoint/2010/main" val="2401518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A23DF8-9DCA-DC54-737F-5AB41BBAEF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>
            <a:extLst>
              <a:ext uri="{FF2B5EF4-FFF2-40B4-BE49-F238E27FC236}">
                <a16:creationId xmlns:a16="http://schemas.microsoft.com/office/drawing/2014/main" id="{93C11878-2779-72CD-181B-F5ABD39E62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e-DE" dirty="0"/>
              <a:t>Bauteile, nicht entweder nicht aus dem gewünschten Material bestehen oder deren Wärmebehandlung nicht zur </a:t>
            </a:r>
            <a:r>
              <a:rPr lang="de-DE" dirty="0" err="1"/>
              <a:t>gewünschen</a:t>
            </a:r>
            <a:r>
              <a:rPr lang="de-DE" dirty="0"/>
              <a:t> Härte geführt hat. </a:t>
            </a:r>
          </a:p>
          <a:p>
            <a:pPr marL="0" indent="0">
              <a:buNone/>
            </a:pPr>
            <a:r>
              <a:rPr lang="de-DE" dirty="0"/>
              <a:t>Mögliche Ursachen:</a:t>
            </a:r>
          </a:p>
          <a:p>
            <a:r>
              <a:rPr lang="de-DE" dirty="0"/>
              <a:t>Ungehärtete Bauteile (vom Boden aufgelesen)</a:t>
            </a:r>
          </a:p>
          <a:p>
            <a:r>
              <a:rPr lang="de-DE" dirty="0"/>
              <a:t>Zwei Ofendurchläufe (im Tray hängengeblieben)</a:t>
            </a:r>
          </a:p>
          <a:p>
            <a:r>
              <a:rPr lang="de-DE" dirty="0" err="1"/>
              <a:t>Materialverwechlung</a:t>
            </a:r>
            <a:r>
              <a:rPr lang="de-DE" dirty="0"/>
              <a:t> beim Ausgangsmaterial</a:t>
            </a:r>
          </a:p>
          <a:p>
            <a:r>
              <a:rPr lang="de-DE" dirty="0"/>
              <a:t>Falsche Temperaturprofile (Härten, Anlassen)</a:t>
            </a:r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F1DE8324-92DD-5271-B3A1-878FA58061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Prüfaufgabe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77F3F1E2-8238-2E2C-5EFA-F3EAF2EAF9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4F164-3A46-4CEE-A25C-CA523D5E42F3}" type="slidenum">
              <a:rPr lang="en-US" smtClean="0"/>
              <a:t>21</a:t>
            </a:fld>
            <a:endParaRPr lang="en-US" dirty="0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41C0DBD8-D637-3491-DCA2-0C464645F25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de-DE" dirty="0"/>
              <a:t>Was soll gefunden werden</a:t>
            </a:r>
          </a:p>
        </p:txBody>
      </p:sp>
    </p:spTree>
    <p:extLst>
      <p:ext uri="{BB962C8B-B14F-4D97-AF65-F5344CB8AC3E}">
        <p14:creationId xmlns:p14="http://schemas.microsoft.com/office/powerpoint/2010/main" val="6009394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8FDB16-9C7D-90E1-F3AC-E5566FE1FA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>
            <a:extLst>
              <a:ext uri="{FF2B5EF4-FFF2-40B4-BE49-F238E27FC236}">
                <a16:creationId xmlns:a16="http://schemas.microsoft.com/office/drawing/2014/main" id="{70C9BD3A-FB11-0196-D28C-987EF4BC00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6252" y="1483952"/>
            <a:ext cx="8563953" cy="4319248"/>
          </a:xfrm>
        </p:spPr>
        <p:txBody>
          <a:bodyPr/>
          <a:lstStyle/>
          <a:p>
            <a:r>
              <a:rPr lang="de-DE" dirty="0"/>
              <a:t>Härtemessung mit einem Härtemessgerät</a:t>
            </a:r>
          </a:p>
          <a:p>
            <a:pPr lvl="1"/>
            <a:r>
              <a:rPr lang="de-DE" dirty="0"/>
              <a:t>Ein Prüfkörper wird auf den Prüfling gedrückt. Entweder wird die Kraft bis zu einer bestimmten Eindringtiefe gemessen oder die Tiefe des Prüfeindrucks bei gegebener Kraft</a:t>
            </a:r>
          </a:p>
          <a:p>
            <a:r>
              <a:rPr lang="de-DE" dirty="0" err="1"/>
              <a:t>Gefügeprüfung</a:t>
            </a:r>
            <a:r>
              <a:rPr lang="de-DE" dirty="0"/>
              <a:t> mit Wirbelstrom</a:t>
            </a:r>
          </a:p>
          <a:p>
            <a:pPr lvl="1"/>
            <a:r>
              <a:rPr lang="de-DE" dirty="0"/>
              <a:t>Durch die Korrelation von mechanischer Härte und magnetischer Härte in härtbaren Stählen bzw. die </a:t>
            </a:r>
            <a:r>
              <a:rPr lang="de-DE" dirty="0" err="1"/>
              <a:t>korrelation</a:t>
            </a:r>
            <a:r>
              <a:rPr lang="de-DE" dirty="0"/>
              <a:t> zwischen Härte und Leitfähigkeit bei z.B. Aluminium kann mit </a:t>
            </a:r>
            <a:r>
              <a:rPr lang="de-DE" dirty="0" err="1"/>
              <a:t>hilfe</a:t>
            </a:r>
            <a:r>
              <a:rPr lang="de-DE" dirty="0"/>
              <a:t> eines „elektromagnetischen Fingerabdrucks“ eine vergleichende Härteprüfung durchgeführt werden. Hier kommen in der Regel Mehrfrequenzverfahren zum Einsatz.</a:t>
            </a:r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1450FB9E-5812-618E-CFCC-0589D223BA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Verfahren für die Härteprüfung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BAA6DA0A-8270-74C5-BE02-078EC7F08D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4F164-3A46-4CEE-A25C-CA523D5E42F3}" type="slidenum">
              <a:rPr lang="en-US" smtClean="0"/>
              <a:t>22</a:t>
            </a:fld>
            <a:endParaRPr lang="en-US" dirty="0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EEFD98C4-AAB6-8DD4-DD22-D3BCE95F7C4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de-DE" dirty="0"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AFC79F14-B24E-FE89-C4D1-57CBF7599E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02796" y="1989019"/>
            <a:ext cx="2160893" cy="3295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4649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1967CC-3B91-F1C5-070F-793F0276E4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D0A68938-500C-5006-0ED9-CF26DA2756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7867" y="-64573"/>
            <a:ext cx="11133349" cy="1073122"/>
          </a:xfrm>
        </p:spPr>
        <p:txBody>
          <a:bodyPr/>
          <a:lstStyle/>
          <a:p>
            <a:r>
              <a:rPr lang="de-DE" dirty="0"/>
              <a:t>Vergleich Härtemessgerät – Wirbelstrom </a:t>
            </a:r>
            <a:r>
              <a:rPr lang="de-DE" dirty="0" err="1"/>
              <a:t>Gefügeprüfung</a:t>
            </a:r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0D839400-1453-94F5-B172-636237C493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4F164-3A46-4CEE-A25C-CA523D5E42F3}" type="slidenum">
              <a:rPr lang="en-US" smtClean="0"/>
              <a:t>23</a:t>
            </a:fld>
            <a:endParaRPr lang="en-US" dirty="0"/>
          </a:p>
        </p:txBody>
      </p:sp>
      <p:graphicFrame>
        <p:nvGraphicFramePr>
          <p:cNvPr id="9" name="Inhaltsplatzhalter 8">
            <a:extLst>
              <a:ext uri="{FF2B5EF4-FFF2-40B4-BE49-F238E27FC236}">
                <a16:creationId xmlns:a16="http://schemas.microsoft.com/office/drawing/2014/main" id="{8FBCE49B-79E8-BA2E-50FC-DFA1C9EA8AF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85645669"/>
              </p:ext>
            </p:extLst>
          </p:nvPr>
        </p:nvGraphicFramePr>
        <p:xfrm>
          <a:off x="296334" y="471988"/>
          <a:ext cx="11650131" cy="638919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39472">
                  <a:extLst>
                    <a:ext uri="{9D8B030D-6E8A-4147-A177-3AD203B41FA5}">
                      <a16:colId xmlns:a16="http://schemas.microsoft.com/office/drawing/2014/main" val="1838350291"/>
                    </a:ext>
                  </a:extLst>
                </a:gridCol>
                <a:gridCol w="3939472">
                  <a:extLst>
                    <a:ext uri="{9D8B030D-6E8A-4147-A177-3AD203B41FA5}">
                      <a16:colId xmlns:a16="http://schemas.microsoft.com/office/drawing/2014/main" val="1799539404"/>
                    </a:ext>
                  </a:extLst>
                </a:gridCol>
                <a:gridCol w="3771187">
                  <a:extLst>
                    <a:ext uri="{9D8B030D-6E8A-4147-A177-3AD203B41FA5}">
                      <a16:colId xmlns:a16="http://schemas.microsoft.com/office/drawing/2014/main" val="2149149116"/>
                    </a:ext>
                  </a:extLst>
                </a:gridCol>
              </a:tblGrid>
              <a:tr h="344020">
                <a:tc>
                  <a:txBody>
                    <a:bodyPr/>
                    <a:lstStyle/>
                    <a:p>
                      <a:r>
                        <a:rPr lang="de-DE" sz="1600" dirty="0"/>
                        <a:t>Kriterium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dirty="0"/>
                        <a:t>Härtemessung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dirty="0"/>
                        <a:t>Wirbelstrom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8813609"/>
                  </a:ext>
                </a:extLst>
              </a:tr>
              <a:tr h="677906">
                <a:tc>
                  <a:txBody>
                    <a:bodyPr/>
                    <a:lstStyle/>
                    <a:p>
                      <a:r>
                        <a:rPr lang="de-DE" sz="1600" dirty="0"/>
                        <a:t>Probenvorbereitung/Nachbereitung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dirty="0"/>
                        <a:t>Ebene Geometrie für die Härtemessmaschine, kein Lack, Öl, Schmutz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dirty="0"/>
                        <a:t>Ggf. Entmagnetisierung erforderlich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4117444"/>
                  </a:ext>
                </a:extLst>
              </a:tr>
              <a:tr h="677906">
                <a:tc>
                  <a:txBody>
                    <a:bodyPr/>
                    <a:lstStyle/>
                    <a:p>
                      <a:r>
                        <a:rPr lang="de-DE" sz="1600" dirty="0"/>
                        <a:t>Prüfergebnis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dirty="0"/>
                        <a:t>Numerischer Härtewert in HRC, LEEB etc.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dirty="0"/>
                        <a:t>Vergleichende Pass/Fail Prüfung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6461643"/>
                  </a:ext>
                </a:extLst>
              </a:tr>
              <a:tr h="860050">
                <a:tc>
                  <a:txBody>
                    <a:bodyPr/>
                    <a:lstStyle/>
                    <a:p>
                      <a:r>
                        <a:rPr lang="de-DE" sz="1600" dirty="0"/>
                        <a:t>Prüfgeschwindigkeit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dirty="0"/>
                        <a:t>Viele Sekunden bis Minuten Pro Bauteil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dirty="0"/>
                        <a:t>Bis zu 200 Bauteile pro </a:t>
                      </a:r>
                      <a:r>
                        <a:rPr lang="de-DE" sz="1600" dirty="0" err="1"/>
                        <a:t>sekunde</a:t>
                      </a:r>
                      <a:r>
                        <a:rPr lang="de-DE" sz="1600" dirty="0"/>
                        <a:t> (</a:t>
                      </a:r>
                      <a:r>
                        <a:rPr lang="de-DE" sz="1600" dirty="0" err="1"/>
                        <a:t>FastSort</a:t>
                      </a:r>
                      <a:r>
                        <a:rPr lang="de-DE" sz="1600" dirty="0"/>
                        <a:t>), limitiert durch niedrigste Prüffrequenz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4542655"/>
                  </a:ext>
                </a:extLst>
              </a:tr>
              <a:tr h="677906">
                <a:tc>
                  <a:txBody>
                    <a:bodyPr/>
                    <a:lstStyle/>
                    <a:p>
                      <a:r>
                        <a:rPr lang="de-DE" sz="1600" dirty="0"/>
                        <a:t>Geeignete Materialien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dirty="0"/>
                        <a:t>Je nach Härteprüfverfahren, auch Elastomere (</a:t>
                      </a:r>
                      <a:r>
                        <a:rPr lang="de-DE" sz="1600" dirty="0" err="1"/>
                        <a:t>Shore</a:t>
                      </a:r>
                      <a:r>
                        <a:rPr lang="de-DE" sz="1600" dirty="0"/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dirty="0"/>
                        <a:t>Hauptsächlich Härtbare Stähle, auch Aluminium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2150125"/>
                  </a:ext>
                </a:extLst>
              </a:tr>
              <a:tr h="344020">
                <a:tc>
                  <a:txBody>
                    <a:bodyPr/>
                    <a:lstStyle/>
                    <a:p>
                      <a:r>
                        <a:rPr lang="de-DE" sz="1600" dirty="0"/>
                        <a:t>Chemikalieneinsatz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dirty="0"/>
                        <a:t>Kein Chemikalieneinsatz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dirty="0"/>
                        <a:t>Kein Chemikalieneinsatz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7706801"/>
                  </a:ext>
                </a:extLst>
              </a:tr>
              <a:tr h="602035">
                <a:tc>
                  <a:txBody>
                    <a:bodyPr/>
                    <a:lstStyle/>
                    <a:p>
                      <a:r>
                        <a:rPr lang="de-DE" sz="1600" dirty="0"/>
                        <a:t>Referenzteile erforderlich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dirty="0"/>
                        <a:t>Nein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dirty="0"/>
                        <a:t>Ja, Gut- und Schlechtteile in ausreichender Anzahl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3196110"/>
                  </a:ext>
                </a:extLst>
              </a:tr>
              <a:tr h="467994">
                <a:tc>
                  <a:txBody>
                    <a:bodyPr/>
                    <a:lstStyle/>
                    <a:p>
                      <a:r>
                        <a:rPr lang="de-DE" sz="1600" dirty="0" err="1"/>
                        <a:t>Einrichtaufwand</a:t>
                      </a:r>
                      <a:endParaRPr lang="de-DE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dirty="0"/>
                        <a:t>hoch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dirty="0"/>
                        <a:t>Gering bis mittel (Spulendurchmesser, </a:t>
                      </a:r>
                      <a:r>
                        <a:rPr lang="de-DE" sz="1600" dirty="0" err="1"/>
                        <a:t>Teachen</a:t>
                      </a:r>
                      <a:r>
                        <a:rPr lang="de-DE" sz="1600" dirty="0"/>
                        <a:t>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6838511"/>
                  </a:ext>
                </a:extLst>
              </a:tr>
              <a:tr h="467994">
                <a:tc>
                  <a:txBody>
                    <a:bodyPr/>
                    <a:lstStyle/>
                    <a:p>
                      <a:r>
                        <a:rPr lang="de-DE" sz="1600" dirty="0" err="1"/>
                        <a:t>Dokumentierbarkeit</a:t>
                      </a:r>
                      <a:endParaRPr lang="de-DE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dirty="0"/>
                        <a:t>Gut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dirty="0"/>
                        <a:t>Gut, automatisierbar (Statistik etc.)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2890625"/>
                  </a:ext>
                </a:extLst>
              </a:tr>
              <a:tr h="467994">
                <a:tc>
                  <a:txBody>
                    <a:bodyPr/>
                    <a:lstStyle/>
                    <a:p>
                      <a:r>
                        <a:rPr lang="de-DE" sz="1600" dirty="0"/>
                        <a:t>Automatisierbarkeit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dirty="0"/>
                        <a:t>Sehr schlecht, i.d.R. keine 100% Prüfung möglich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dirty="0"/>
                        <a:t>Sehr hoch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9461264"/>
                  </a:ext>
                </a:extLst>
              </a:tr>
              <a:tr h="467994">
                <a:tc>
                  <a:txBody>
                    <a:bodyPr/>
                    <a:lstStyle/>
                    <a:p>
                      <a:r>
                        <a:rPr lang="de-DE" sz="1600" dirty="0"/>
                        <a:t>Zerstörungsfrei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dirty="0"/>
                        <a:t>Nein, Prüfeindruck auf Prüflingen, nur Stichproben möglich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dirty="0"/>
                        <a:t>Ja, 100% Prüfung möglich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317114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5009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95B962-F96E-328C-721E-DE305926FC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DA8B5BB-387F-96E7-7911-6A065479C3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3312" y="-312441"/>
            <a:ext cx="10581287" cy="3741441"/>
          </a:xfrm>
        </p:spPr>
        <p:txBody>
          <a:bodyPr/>
          <a:lstStyle/>
          <a:p>
            <a:r>
              <a:rPr lang="de-DE" dirty="0"/>
              <a:t>Prüfung auf Schleifbrand / Eigenspannungszustände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A18A154D-FA68-5E60-56F8-A4E252BB4C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23313" y="3671103"/>
            <a:ext cx="10101664" cy="2061759"/>
          </a:xfrm>
        </p:spPr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855152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7E8A04-AD02-E91D-AC98-922B53538D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>
            <a:extLst>
              <a:ext uri="{FF2B5EF4-FFF2-40B4-BE49-F238E27FC236}">
                <a16:creationId xmlns:a16="http://schemas.microsoft.com/office/drawing/2014/main" id="{B3BF466A-48E7-D4CE-4A35-BE21EEAE1D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e-DE" dirty="0"/>
              <a:t>Beim Schleifen von gehärteten Bauteilen, aber auch bei der </a:t>
            </a:r>
            <a:r>
              <a:rPr lang="de-DE" dirty="0" err="1"/>
              <a:t>Harbearbeitung</a:t>
            </a:r>
            <a:r>
              <a:rPr lang="de-DE" dirty="0"/>
              <a:t> mit geometrisch bestimmter Schneide (Hartdrehen, Hartfräsen) kann durch zu hohe Kräfte, mangelnde Kühlung, </a:t>
            </a:r>
            <a:r>
              <a:rPr lang="de-DE" dirty="0" err="1"/>
              <a:t>verschliessene</a:t>
            </a:r>
            <a:r>
              <a:rPr lang="de-DE" dirty="0"/>
              <a:t> Werkezeuge etc. eine lokale Veränderung des Gefüges auftreten. </a:t>
            </a:r>
          </a:p>
          <a:p>
            <a:pPr marL="0" indent="0">
              <a:buNone/>
            </a:pPr>
            <a:r>
              <a:rPr lang="de-DE" dirty="0"/>
              <a:t>Dies beginnt mit ungewünschten Eigenspannungszuständen (Zugeigenspannung statt Druckeigenspannung) über zu weiche Stellen (Anlasszonen) bis zu überharten Stellen (Neuhärtezonen, White </a:t>
            </a:r>
            <a:r>
              <a:rPr lang="de-DE" dirty="0" err="1"/>
              <a:t>Etching</a:t>
            </a:r>
            <a:r>
              <a:rPr lang="de-DE" dirty="0"/>
              <a:t> Layers)</a:t>
            </a:r>
          </a:p>
          <a:p>
            <a:pPr marL="0" indent="0">
              <a:buNone/>
            </a:pPr>
            <a:r>
              <a:rPr lang="de-DE" dirty="0"/>
              <a:t>Diese Stellen führen, z.B. bei Wälzlagerkomponenten, zu frühzeitigem Bauteilausfall.</a:t>
            </a:r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AA05BA24-DE6C-CC81-1E37-600CE6CB86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Prüfaufgabe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A1FA0222-08BD-49C7-B216-26D6DC8A3B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4F164-3A46-4CEE-A25C-CA523D5E42F3}" type="slidenum">
              <a:rPr lang="en-US" smtClean="0"/>
              <a:t>25</a:t>
            </a:fld>
            <a:endParaRPr lang="en-US" dirty="0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A4B09F96-5335-6D0E-940C-FD6FA5B744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de-DE" dirty="0"/>
              <a:t>Was soll gefunden werden</a:t>
            </a:r>
          </a:p>
        </p:txBody>
      </p:sp>
    </p:spTree>
    <p:extLst>
      <p:ext uri="{BB962C8B-B14F-4D97-AF65-F5344CB8AC3E}">
        <p14:creationId xmlns:p14="http://schemas.microsoft.com/office/powerpoint/2010/main" val="2234521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673734-5DC3-4262-934E-D93C495D08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>
            <a:extLst>
              <a:ext uri="{FF2B5EF4-FFF2-40B4-BE49-F238E27FC236}">
                <a16:creationId xmlns:a16="http://schemas.microsoft.com/office/drawing/2014/main" id="{05E5D5B6-55BF-396B-C0A7-D0F8C9E47E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6252" y="1483952"/>
            <a:ext cx="10796789" cy="4319248"/>
          </a:xfrm>
        </p:spPr>
        <p:txBody>
          <a:bodyPr/>
          <a:lstStyle/>
          <a:p>
            <a:r>
              <a:rPr lang="de-DE" dirty="0"/>
              <a:t>Metallurgische Verfahren</a:t>
            </a:r>
          </a:p>
          <a:p>
            <a:pPr lvl="1"/>
            <a:r>
              <a:rPr lang="de-DE" dirty="0"/>
              <a:t>Das Bauteil wird geschnitten und geschliffen, durch ätzen wird die Kornstruktur sichtbar gemacht und mikroskopisch untersucht. Mikrohärtemessung. Diese Verfahren sind nicht </a:t>
            </a:r>
            <a:r>
              <a:rPr lang="de-DE" dirty="0" err="1"/>
              <a:t>Zetstörungsfrei</a:t>
            </a:r>
            <a:endParaRPr lang="de-DE" dirty="0"/>
          </a:p>
          <a:p>
            <a:r>
              <a:rPr lang="de-DE" dirty="0"/>
              <a:t>Nital-Ätzen</a:t>
            </a:r>
          </a:p>
          <a:p>
            <a:pPr lvl="1"/>
            <a:r>
              <a:rPr lang="de-DE" dirty="0"/>
              <a:t>Eintauchen des Prüflings in verdünnte Salpetersäure in Alkohol für eine bestimmte Zeit</a:t>
            </a:r>
          </a:p>
          <a:p>
            <a:pPr lvl="1"/>
            <a:r>
              <a:rPr lang="de-DE" dirty="0"/>
              <a:t>Die Farbe an der Oberfläche verändert sich je nach Gefüge („mausgrau“ für ungestörtes Material, dunkler für angelassene Zonen, heller für Neuhärtezonen)</a:t>
            </a:r>
          </a:p>
          <a:p>
            <a:pPr lvl="1"/>
            <a:r>
              <a:rPr lang="de-DE" dirty="0"/>
              <a:t>Farbveränderung wird durch den Prüfer durch vergleich mit Vergleichskörpern beurteilt</a:t>
            </a:r>
          </a:p>
          <a:p>
            <a:pPr lvl="1"/>
            <a:r>
              <a:rPr lang="de-DE" dirty="0"/>
              <a:t>Bauteil wird neutralisiert und gereinigt, um Korrosion zu vermeiden</a:t>
            </a:r>
          </a:p>
          <a:p>
            <a:pPr lvl="1"/>
            <a:r>
              <a:rPr lang="de-DE" dirty="0"/>
              <a:t>„Zerstörungsarmes“ Prüfverfahren</a:t>
            </a:r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9EC11051-DDD8-81CA-22D0-D07FAB72BC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Verfahren für die Schleifbrandprüfung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2B023272-563A-2466-B763-E07D519197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4F164-3A46-4CEE-A25C-CA523D5E42F3}" type="slidenum">
              <a:rPr lang="en-US" smtClean="0"/>
              <a:t>26</a:t>
            </a:fld>
            <a:endParaRPr lang="en-US" dirty="0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D96EB973-2473-D670-76C6-FF6DC3C0724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306970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7DAF0C-059D-166E-6BD6-E62C3BE006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>
            <a:extLst>
              <a:ext uri="{FF2B5EF4-FFF2-40B4-BE49-F238E27FC236}">
                <a16:creationId xmlns:a16="http://schemas.microsoft.com/office/drawing/2014/main" id="{0B1C4FBF-CAE9-DDA9-2064-0D5256D32A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/>
              <a:t>Barkhausen-Rauschen</a:t>
            </a:r>
          </a:p>
          <a:p>
            <a:pPr lvl="1"/>
            <a:r>
              <a:rPr lang="de-DE" dirty="0"/>
              <a:t>Basiert auf der Korrelation von mechanischer und magnetischer Härte</a:t>
            </a:r>
          </a:p>
          <a:p>
            <a:pPr lvl="1"/>
            <a:r>
              <a:rPr lang="de-DE" dirty="0"/>
              <a:t>Ein wechselndes Magnetfeld wird (über einen Elektromagneten) lokal auf den Prüfling einwirken lassen</a:t>
            </a:r>
          </a:p>
          <a:p>
            <a:pPr lvl="1"/>
            <a:r>
              <a:rPr lang="de-DE" dirty="0"/>
              <a:t>Eine Spule nimmt während </a:t>
            </a:r>
            <a:r>
              <a:rPr lang="de-DE" dirty="0" err="1"/>
              <a:t>dess</a:t>
            </a:r>
            <a:r>
              <a:rPr lang="de-DE" dirty="0"/>
              <a:t> „Nulldurchgangs“ des magnetischen Flusses die durch das nichtkontinuierliche Folgen der magnetischen Domänen des Materials entstehenden „Sprünge“ im äußeren Magnetfeld als Induktionsspannungsspitzen auf.</a:t>
            </a:r>
          </a:p>
          <a:p>
            <a:pPr lvl="1"/>
            <a:r>
              <a:rPr lang="de-DE" dirty="0"/>
              <a:t>Die Intensität und Verteilung des aufgenommenen Rauschsignals korreliert mit der magnetischen und damit der mechanischen Härte</a:t>
            </a:r>
          </a:p>
          <a:p>
            <a:r>
              <a:rPr lang="de-DE" dirty="0"/>
              <a:t>Wirbelstrom</a:t>
            </a:r>
          </a:p>
          <a:p>
            <a:pPr lvl="1"/>
            <a:r>
              <a:rPr lang="de-DE" dirty="0"/>
              <a:t>Das Wirbelstromsignal reagiert auf die Veränderung der Permeabilität des Materials. Durch Oberwellenanalyse kann auch die nichtlineare Komponente ausgewertet werden. Dies ist analog zur Härteprüfung mit Wirbelstrom. Die Auswertung kann </a:t>
            </a:r>
            <a:r>
              <a:rPr lang="de-DE" dirty="0" err="1"/>
              <a:t>mehrefrequent</a:t>
            </a:r>
            <a:r>
              <a:rPr lang="de-DE" dirty="0"/>
              <a:t> und unter </a:t>
            </a:r>
            <a:r>
              <a:rPr lang="de-DE" dirty="0" err="1"/>
              <a:t>einbeziehung</a:t>
            </a:r>
            <a:r>
              <a:rPr lang="de-DE" dirty="0"/>
              <a:t> der Oberwellenanalyse erfolgen (Multimodal)</a:t>
            </a:r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1BD4E439-43F8-32D6-AF80-D57519A027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Verfahren für die Schleifbrandprüfung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BE21310B-E2DD-1EB5-7FC5-DE30D348A9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4F164-3A46-4CEE-A25C-CA523D5E42F3}" type="slidenum">
              <a:rPr lang="en-US" smtClean="0"/>
              <a:t>27</a:t>
            </a:fld>
            <a:endParaRPr lang="en-US" dirty="0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4D78CC5B-6253-A323-5C88-A7C66D235FC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705872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nhaltsplatzhalter 6">
            <a:extLst>
              <a:ext uri="{FF2B5EF4-FFF2-40B4-BE49-F238E27FC236}">
                <a16:creationId xmlns:a16="http://schemas.microsoft.com/office/drawing/2014/main" id="{8A14BCA7-9C36-B55C-F33B-5E7815FC9ED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42849" y="1992739"/>
            <a:ext cx="2220686" cy="2815581"/>
          </a:xfrm>
          <a:prstGeom prst="rect">
            <a:avLst/>
          </a:prstGeom>
          <a:noFill/>
        </p:spPr>
      </p:pic>
      <p:sp>
        <p:nvSpPr>
          <p:cNvPr id="3" name="Titel 2">
            <a:extLst>
              <a:ext uri="{FF2B5EF4-FFF2-40B4-BE49-F238E27FC236}">
                <a16:creationId xmlns:a16="http://schemas.microsoft.com/office/drawing/2014/main" id="{9B6FBE90-FF58-D028-FF12-00C1DB428F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Nital-Ätzen und Wirbelstrom (multimodale Auswertung)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268B5123-3ED1-E414-3AD9-ECC281CAC5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4F164-3A46-4CEE-A25C-CA523D5E42F3}" type="slidenum">
              <a:rPr lang="en-US" smtClean="0"/>
              <a:t>28</a:t>
            </a:fld>
            <a:endParaRPr lang="en-US" dirty="0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35033133-C65D-5BEC-C626-6365099AD0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de-DE" dirty="0"/>
              <a:t>Am Vergleichskörper von </a:t>
            </a:r>
            <a:r>
              <a:rPr lang="de-DE" dirty="0" err="1"/>
              <a:t>imq</a:t>
            </a:r>
            <a:endParaRPr lang="de-DE" dirty="0"/>
          </a:p>
        </p:txBody>
      </p:sp>
      <p:pic>
        <p:nvPicPr>
          <p:cNvPr id="8" name="Grafik 7" descr="Ein Bild, das Schwarz enthält.&#10;&#10;KI-generierte Inhalte können fehlerhaft sein.">
            <a:extLst>
              <a:ext uri="{FF2B5EF4-FFF2-40B4-BE49-F238E27FC236}">
                <a16:creationId xmlns:a16="http://schemas.microsoft.com/office/drawing/2014/main" id="{E3B9B235-63A2-C320-86FA-994F2CA2F37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18755" y="1669242"/>
            <a:ext cx="2941176" cy="1800000"/>
          </a:xfrm>
          <a:prstGeom prst="rect">
            <a:avLst/>
          </a:prstGeom>
        </p:spPr>
      </p:pic>
      <p:pic>
        <p:nvPicPr>
          <p:cNvPr id="9" name="Grafik 8" descr="Ein Bild, das Schwarzweiß, monochrom, Entwurf, Schwarz enthält.&#10;&#10;KI-generierte Inhalte können fehlerhaft sein.">
            <a:extLst>
              <a:ext uri="{FF2B5EF4-FFF2-40B4-BE49-F238E27FC236}">
                <a16:creationId xmlns:a16="http://schemas.microsoft.com/office/drawing/2014/main" id="{348DA662-94D9-DCE3-BF67-7CCA851840B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18755" y="3664884"/>
            <a:ext cx="2941176" cy="1800000"/>
          </a:xfrm>
          <a:prstGeom prst="rect">
            <a:avLst/>
          </a:prstGeom>
        </p:spPr>
      </p:pic>
      <p:pic>
        <p:nvPicPr>
          <p:cNvPr id="10" name="Grafik 9" descr="Ein Bild, das Screenshot, Röntgenfilm, Schwarz, monochrom enthält.&#10;&#10;KI-generierte Inhalte können fehlerhaft sein.">
            <a:extLst>
              <a:ext uri="{FF2B5EF4-FFF2-40B4-BE49-F238E27FC236}">
                <a16:creationId xmlns:a16="http://schemas.microsoft.com/office/drawing/2014/main" id="{8501A974-91C7-1B40-7B26-72CFF2163F7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36938" y="1629000"/>
            <a:ext cx="2941176" cy="1800000"/>
          </a:xfrm>
          <a:prstGeom prst="rect">
            <a:avLst/>
          </a:prstGeom>
        </p:spPr>
      </p:pic>
      <p:pic>
        <p:nvPicPr>
          <p:cNvPr id="11" name="Grafik 10" descr="Ein Bild, das Verschwommen, Schwarz, Schwarzweiß, monochrom enthält.&#10;&#10;KI-generierte Inhalte können fehlerhaft sein.">
            <a:extLst>
              <a:ext uri="{FF2B5EF4-FFF2-40B4-BE49-F238E27FC236}">
                <a16:creationId xmlns:a16="http://schemas.microsoft.com/office/drawing/2014/main" id="{1E51BD8D-4791-B296-C08A-30B34C18DE8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100000"/>
                    </a14:imgEffect>
                    <a14:imgEffect>
                      <a14:brightnessContrast contrast="3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736938" y="3664884"/>
            <a:ext cx="2941176" cy="1800000"/>
          </a:xfrm>
          <a:prstGeom prst="rect">
            <a:avLst/>
          </a:prstGeom>
        </p:spPr>
      </p:pic>
      <p:pic>
        <p:nvPicPr>
          <p:cNvPr id="12" name="Grafik 11" descr="Ein Bild, das Verschwommen, Schwarz, Schwarzweiß, monochrom enthält.&#10;&#10;KI-generierte Inhalte können fehlerhaft sein.">
            <a:extLst>
              <a:ext uri="{FF2B5EF4-FFF2-40B4-BE49-F238E27FC236}">
                <a16:creationId xmlns:a16="http://schemas.microsoft.com/office/drawing/2014/main" id="{27C988B8-FCBB-001D-FA35-053DA752F7F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884872" y="1629000"/>
            <a:ext cx="2941176" cy="1800000"/>
          </a:xfrm>
          <a:prstGeom prst="rect">
            <a:avLst/>
          </a:prstGeom>
        </p:spPr>
      </p:pic>
      <p:pic>
        <p:nvPicPr>
          <p:cNvPr id="13" name="Grafik 12" descr="Ein Bild, das Röntgenfilm, Schwarz, monochrom, Verschwommen enthält.&#10;&#10;KI-generierte Inhalte können fehlerhaft sein.">
            <a:extLst>
              <a:ext uri="{FF2B5EF4-FFF2-40B4-BE49-F238E27FC236}">
                <a16:creationId xmlns:a16="http://schemas.microsoft.com/office/drawing/2014/main" id="{D8DBF88B-7ACE-99DE-6CC6-DEF540313BB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791034" y="3664884"/>
            <a:ext cx="3035014" cy="1800000"/>
          </a:xfrm>
          <a:prstGeom prst="rect">
            <a:avLst/>
          </a:prstGeom>
        </p:spPr>
      </p:pic>
      <p:sp>
        <p:nvSpPr>
          <p:cNvPr id="14" name="Textfeld 13">
            <a:extLst>
              <a:ext uri="{FF2B5EF4-FFF2-40B4-BE49-F238E27FC236}">
                <a16:creationId xmlns:a16="http://schemas.microsoft.com/office/drawing/2014/main" id="{2027F035-2AC2-C027-9111-A7C10118E2F3}"/>
              </a:ext>
            </a:extLst>
          </p:cNvPr>
          <p:cNvSpPr txBox="1"/>
          <p:nvPr/>
        </p:nvSpPr>
        <p:spPr>
          <a:xfrm>
            <a:off x="129929" y="4731488"/>
            <a:ext cx="2283776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Quelle: </a:t>
            </a:r>
            <a:r>
              <a:rPr lang="de-DE" dirty="0" err="1"/>
              <a:t>imq</a:t>
            </a:r>
            <a:r>
              <a:rPr lang="de-DE" dirty="0"/>
              <a:t> GmbH</a:t>
            </a:r>
          </a:p>
        </p:txBody>
      </p:sp>
    </p:spTree>
    <p:extLst>
      <p:ext uri="{BB962C8B-B14F-4D97-AF65-F5344CB8AC3E}">
        <p14:creationId xmlns:p14="http://schemas.microsoft.com/office/powerpoint/2010/main" val="1133215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24670DE0-9949-74D6-90A6-9054AF27D6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6252" y="410830"/>
            <a:ext cx="11133349" cy="1073122"/>
          </a:xfrm>
        </p:spPr>
        <p:txBody>
          <a:bodyPr anchor="t">
            <a:normAutofit/>
          </a:bodyPr>
          <a:lstStyle/>
          <a:p>
            <a:r>
              <a:rPr lang="de-DE" dirty="0" err="1"/>
              <a:t>Barkhausenrauschsignal</a:t>
            </a:r>
            <a:r>
              <a:rPr lang="de-DE" dirty="0"/>
              <a:t> (Rohsignal)</a:t>
            </a:r>
          </a:p>
        </p:txBody>
      </p:sp>
      <p:pic>
        <p:nvPicPr>
          <p:cNvPr id="7" name="Inhaltsplatzhalter 6">
            <a:extLst>
              <a:ext uri="{FF2B5EF4-FFF2-40B4-BE49-F238E27FC236}">
                <a16:creationId xmlns:a16="http://schemas.microsoft.com/office/drawing/2014/main" id="{4ECCBF9D-19C2-9109-2F5A-CFD8B987BC3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2"/>
          <a:stretch>
            <a:fillRect/>
          </a:stretch>
        </p:blipFill>
        <p:spPr>
          <a:xfrm>
            <a:off x="2132402" y="1596274"/>
            <a:ext cx="7286148" cy="4319248"/>
          </a:xfrm>
          <a:prstGeom prst="rect">
            <a:avLst/>
          </a:prstGeom>
          <a:noFill/>
        </p:spPr>
      </p:pic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BDCDA6D5-7F7F-0D93-D54E-3AE4832FC4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16252" y="6267170"/>
            <a:ext cx="914307" cy="360000"/>
          </a:xfrm>
        </p:spPr>
        <p:txBody>
          <a:bodyPr anchor="b">
            <a:normAutofit/>
          </a:bodyPr>
          <a:lstStyle/>
          <a:p>
            <a:pPr>
              <a:spcAft>
                <a:spcPts val="600"/>
              </a:spcAft>
            </a:pPr>
            <a:fld id="{75A4F164-3A46-4CEE-A25C-CA523D5E42F3}" type="slidenum">
              <a:rPr lang="en-US" smtClean="0"/>
              <a:pPr>
                <a:spcAft>
                  <a:spcPts val="600"/>
                </a:spcAft>
              </a:pPr>
              <a:t>29</a:t>
            </a:fld>
            <a:endParaRPr lang="en-US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0FA872C4-20B6-3F66-0A9E-7A5194768A9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16252" y="942478"/>
            <a:ext cx="11133137" cy="541474"/>
          </a:xfrm>
        </p:spPr>
        <p:txBody>
          <a:bodyPr anchor="t">
            <a:normAutofit/>
          </a:bodyPr>
          <a:lstStyle/>
          <a:p>
            <a:r>
              <a:rPr lang="de-DE" dirty="0"/>
              <a:t>Auf ELOTEST PL650</a:t>
            </a:r>
          </a:p>
        </p:txBody>
      </p:sp>
    </p:spTree>
    <p:extLst>
      <p:ext uri="{BB962C8B-B14F-4D97-AF65-F5344CB8AC3E}">
        <p14:creationId xmlns:p14="http://schemas.microsoft.com/office/powerpoint/2010/main" val="2386510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832C65-A2F2-9C8B-72D0-E7002843CE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6F373E0-9711-1432-E15D-B49BFEC806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3312" y="-312441"/>
            <a:ext cx="10581287" cy="3741441"/>
          </a:xfrm>
        </p:spPr>
        <p:txBody>
          <a:bodyPr/>
          <a:lstStyle/>
          <a:p>
            <a:r>
              <a:rPr lang="de-DE" dirty="0"/>
              <a:t>Zusammenfassung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87EF4846-441E-A092-ECD8-F7634E00AD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23313" y="3671103"/>
            <a:ext cx="10101664" cy="2061759"/>
          </a:xfrm>
        </p:spPr>
        <p:txBody>
          <a:bodyPr/>
          <a:lstStyle/>
          <a:p>
            <a:r>
              <a:rPr lang="de-DE" dirty="0"/>
              <a:t>Das war jetzt viel!</a:t>
            </a:r>
          </a:p>
        </p:txBody>
      </p:sp>
    </p:spTree>
    <p:extLst>
      <p:ext uri="{BB962C8B-B14F-4D97-AF65-F5344CB8AC3E}">
        <p14:creationId xmlns:p14="http://schemas.microsoft.com/office/powerpoint/2010/main" val="2728116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Inhaltsplatzhalter 5">
            <a:extLst>
              <a:ext uri="{FF2B5EF4-FFF2-40B4-BE49-F238E27FC236}">
                <a16:creationId xmlns:a16="http://schemas.microsoft.com/office/drawing/2014/main" id="{84A942E8-9F14-CB09-A233-3E77ED9E8D6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81673627"/>
              </p:ext>
            </p:extLst>
          </p:nvPr>
        </p:nvGraphicFramePr>
        <p:xfrm>
          <a:off x="515938" y="1484313"/>
          <a:ext cx="11133136" cy="4495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38462">
                  <a:extLst>
                    <a:ext uri="{9D8B030D-6E8A-4147-A177-3AD203B41FA5}">
                      <a16:colId xmlns:a16="http://schemas.microsoft.com/office/drawing/2014/main" val="2167063105"/>
                    </a:ext>
                  </a:extLst>
                </a:gridCol>
                <a:gridCol w="2628106">
                  <a:extLst>
                    <a:ext uri="{9D8B030D-6E8A-4147-A177-3AD203B41FA5}">
                      <a16:colId xmlns:a16="http://schemas.microsoft.com/office/drawing/2014/main" val="126825426"/>
                    </a:ext>
                  </a:extLst>
                </a:gridCol>
                <a:gridCol w="2783284">
                  <a:extLst>
                    <a:ext uri="{9D8B030D-6E8A-4147-A177-3AD203B41FA5}">
                      <a16:colId xmlns:a16="http://schemas.microsoft.com/office/drawing/2014/main" val="921829820"/>
                    </a:ext>
                  </a:extLst>
                </a:gridCol>
                <a:gridCol w="2783284">
                  <a:extLst>
                    <a:ext uri="{9D8B030D-6E8A-4147-A177-3AD203B41FA5}">
                      <a16:colId xmlns:a16="http://schemas.microsoft.com/office/drawing/2014/main" val="17551821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de-DE" dirty="0"/>
                        <a:t>Prüfaufgabe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Vergleichsverfahren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Größter Vorteil 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Wichtigste Grenze ET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0438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dirty="0"/>
                        <a:t>Oberflächenrisse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Farbeindringprüfung (PT)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Keine Chemie, sofort Signal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Nur leitfähige Materialien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43987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dirty="0"/>
                        <a:t>Oberflächenrisse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Magnetpulver (MT)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Keine Magnetisierung, gut dokumentier und automatisierbar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ggf. vorherige Entmagnetisierung erforderlich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70392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dirty="0"/>
                        <a:t>Korrosion/Wanddicke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Ultraschall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Kein Koppelmittel, schnell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Geringe Eindringtiefe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39893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dirty="0"/>
                        <a:t>Härte/Gefüge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Härtemessmaschine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Zerstörungsfrei, schnell, 100% möglich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Referenzteile nötig, keine Messung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79025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dirty="0"/>
                        <a:t>Schleifbrand/Eigenspannung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Nital-Ätzen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Keine Chemie, schnell, kein Human </a:t>
                      </a:r>
                      <a:r>
                        <a:rPr lang="de-DE" dirty="0" err="1"/>
                        <a:t>Factor</a:t>
                      </a:r>
                      <a:r>
                        <a:rPr lang="de-DE" dirty="0"/>
                        <a:t>, automatisierbar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Hohe </a:t>
                      </a:r>
                      <a:r>
                        <a:rPr lang="de-DE" dirty="0" err="1"/>
                        <a:t>komplexität</a:t>
                      </a:r>
                      <a:r>
                        <a:rPr lang="de-DE" dirty="0"/>
                        <a:t> bei hoher Bauteilkomplexität, Hoher </a:t>
                      </a:r>
                      <a:r>
                        <a:rPr lang="de-DE" dirty="0" err="1"/>
                        <a:t>Einrichtaufwand</a:t>
                      </a:r>
                      <a:endParaRPr lang="de-D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22960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Barkhausen-Rauschen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Kleinere Sensoren möglich, weniger Empfindlich auf äußere Störeinflüsse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Weniger etabliertes Verfahren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835763"/>
                  </a:ext>
                </a:extLst>
              </a:tr>
            </a:tbl>
          </a:graphicData>
        </a:graphic>
      </p:graphicFrame>
      <p:sp>
        <p:nvSpPr>
          <p:cNvPr id="3" name="Titel 2">
            <a:extLst>
              <a:ext uri="{FF2B5EF4-FFF2-40B4-BE49-F238E27FC236}">
                <a16:creationId xmlns:a16="http://schemas.microsoft.com/office/drawing/2014/main" id="{01E9EC87-7065-2BEF-9EE4-BFA55411DC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Zusammenfassung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9BACD4D9-EDEF-D894-91D8-2AB5AFD5C3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4F164-3A46-4CEE-A25C-CA523D5E42F3}" type="slidenum">
              <a:rPr lang="en-US" smtClean="0"/>
              <a:t>31</a:t>
            </a:fld>
            <a:endParaRPr lang="en-US" dirty="0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5DF612B5-4811-C90E-54BF-D7E202D68AF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314099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041F52C8-35D7-450E-ADDB-673DF6CA8D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ROHMANN GMBH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A49A7759-EF85-4DB8-95B4-9805F26BD5F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16252" y="1986626"/>
            <a:ext cx="11133137" cy="541474"/>
          </a:xfrm>
        </p:spPr>
        <p:txBody>
          <a:bodyPr/>
          <a:lstStyle/>
          <a:p>
            <a:pPr algn="ctr"/>
            <a:r>
              <a:rPr lang="de-DE" dirty="0">
                <a:latin typeface="Calibri "/>
              </a:rPr>
              <a:t>Vielen Dank für Ihre Aufmerksamkeit!</a:t>
            </a: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70C132A6-1F55-44DA-9F52-074B6136DF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4F164-3A46-4CEE-A25C-CA523D5E42F3}" type="slidenum">
              <a:rPr lang="en-US" smtClean="0"/>
              <a:t>32</a:t>
            </a:fld>
            <a:endParaRPr lang="en-US" dirty="0"/>
          </a:p>
        </p:txBody>
      </p:sp>
      <p:pic>
        <p:nvPicPr>
          <p:cNvPr id="8" name="Grafik 7" descr="Ein Bild, das Himmel, draußen, Straße, Weg enthält.&#10;&#10;Automatisch generierte Beschreibung">
            <a:extLst>
              <a:ext uri="{FF2B5EF4-FFF2-40B4-BE49-F238E27FC236}">
                <a16:creationId xmlns:a16="http://schemas.microsoft.com/office/drawing/2014/main" id="{9A88A24F-72B8-0C41-A971-6C6FAD274E3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461507" y="2529235"/>
            <a:ext cx="5267397" cy="2689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2359280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</p:tagLst>
</file>

<file path=ppt/theme/theme1.xml><?xml version="1.0" encoding="utf-8"?>
<a:theme xmlns:a="http://schemas.openxmlformats.org/drawingml/2006/main" name="PRESENTATIONLOAD">
  <a:themeElements>
    <a:clrScheme name="Benutzerdefiniert 2">
      <a:dk1>
        <a:sysClr val="windowText" lastClr="000000"/>
      </a:dk1>
      <a:lt1>
        <a:sysClr val="window" lastClr="FFFFFF"/>
      </a:lt1>
      <a:dk2>
        <a:srgbClr val="2C3E50"/>
      </a:dk2>
      <a:lt2>
        <a:srgbClr val="FFFFFF"/>
      </a:lt2>
      <a:accent1>
        <a:srgbClr val="3498DB"/>
      </a:accent1>
      <a:accent2>
        <a:srgbClr val="C8303F"/>
      </a:accent2>
      <a:accent3>
        <a:srgbClr val="9BBB59"/>
      </a:accent3>
      <a:accent4>
        <a:srgbClr val="FFC000"/>
      </a:accent4>
      <a:accent5>
        <a:srgbClr val="814993"/>
      </a:accent5>
      <a:accent6>
        <a:srgbClr val="45B1CB"/>
      </a:accent6>
      <a:hlink>
        <a:srgbClr val="7F7F7F"/>
      </a:hlink>
      <a:folHlink>
        <a:srgbClr val="7F7F7F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</Template>
  <TotalTime>0</TotalTime>
  <Words>2023</Words>
  <Application>Microsoft Macintosh PowerPoint</Application>
  <PresentationFormat>Benutzerdefiniert</PresentationFormat>
  <Paragraphs>345</Paragraphs>
  <Slides>32</Slides>
  <Notes>1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8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32</vt:i4>
      </vt:variant>
    </vt:vector>
  </HeadingPairs>
  <TitlesOfParts>
    <vt:vector size="41" baseType="lpstr">
      <vt:lpstr>Arial</vt:lpstr>
      <vt:lpstr>Arial Narrow</vt:lpstr>
      <vt:lpstr>Bebas Neue</vt:lpstr>
      <vt:lpstr>Calibri</vt:lpstr>
      <vt:lpstr>Calibri </vt:lpstr>
      <vt:lpstr>Calibri Light</vt:lpstr>
      <vt:lpstr>Symbol</vt:lpstr>
      <vt:lpstr>Wingdings</vt:lpstr>
      <vt:lpstr>PRESENTATIONLOAD</vt:lpstr>
      <vt:lpstr>Wirbelstromprüfung: Die schnelle, saubere und sichere Alternative</vt:lpstr>
      <vt:lpstr>WANN KANN WIRBELSTROMPRÜFUNG andere Verfahren sinvoll ersetzen?</vt:lpstr>
      <vt:lpstr>Wie funktioniert die Wirbelstromprüfung?</vt:lpstr>
      <vt:lpstr>Wirbelstromprüfung: kurz erklärt!</vt:lpstr>
      <vt:lpstr>Vorteile der Wirbelstromprüfung</vt:lpstr>
      <vt:lpstr>Grenzen der Wirbelstromprüfung</vt:lpstr>
      <vt:lpstr>Prüfung auf oberflächen-offene Risse</vt:lpstr>
      <vt:lpstr>Prüfaufgabe</vt:lpstr>
      <vt:lpstr>Verfahren für die Prüfung auf Oberflächenoffene Risse</vt:lpstr>
      <vt:lpstr>Anwendungsbeispiel Wirbelstromprüfung</vt:lpstr>
      <vt:lpstr>Farbeindringprüfung</vt:lpstr>
      <vt:lpstr>Vergleich PT - ET</vt:lpstr>
      <vt:lpstr>Magnetpulverprüfung</vt:lpstr>
      <vt:lpstr>Vergleich MT - ET</vt:lpstr>
      <vt:lpstr>Prüfung auf KorrosioN / WanddickenschwächunG</vt:lpstr>
      <vt:lpstr>Prüfaufgabe</vt:lpstr>
      <vt:lpstr>Verfahren für die Prüfung Korrosion</vt:lpstr>
      <vt:lpstr>PowerPoint-Präsentation</vt:lpstr>
      <vt:lpstr>Vergleich UT - ET</vt:lpstr>
      <vt:lpstr>Prüfung auf Härte / Wärmebehandlungszustand</vt:lpstr>
      <vt:lpstr>Prüfaufgabe</vt:lpstr>
      <vt:lpstr>Verfahren für die Härteprüfung</vt:lpstr>
      <vt:lpstr>Vergleich Härtemessgerät – Wirbelstrom Gefügeprüfung</vt:lpstr>
      <vt:lpstr>Prüfung auf Schleifbrand / Eigenspannungszustände</vt:lpstr>
      <vt:lpstr>Prüfaufgabe</vt:lpstr>
      <vt:lpstr>Verfahren für die Schleifbrandprüfung</vt:lpstr>
      <vt:lpstr>Verfahren für die Schleifbrandprüfung</vt:lpstr>
      <vt:lpstr>Nital-Ätzen und Wirbelstrom (multimodale Auswertung)</vt:lpstr>
      <vt:lpstr>Barkhausenrauschsignal (Rohsignal)</vt:lpstr>
      <vt:lpstr>Zusammenfassung</vt:lpstr>
      <vt:lpstr>Zusammenfassung</vt:lpstr>
      <vt:lpstr>ROHMANN GMBH</vt:lpstr>
    </vt:vector>
  </TitlesOfParts>
  <Company>PresentationLoad.com</Company>
  <LinksUpToDate>false</LinksUpToDate>
  <SharedDoc>false</SharedDoc>
  <HyperlinkBase>www.presentationload.com</HyperlinkBase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PRESENTATIONLOAD</dc:title>
  <dc:creator>PresentationLoad</dc:creator>
  <cp:keywords>PowerPoint Templates</cp:keywords>
  <dc:description>Professional PowerPoint templates for download</dc:description>
  <cp:lastModifiedBy>Gopalan, Aschwin [Rohmann GmbH]</cp:lastModifiedBy>
  <cp:revision>1505</cp:revision>
  <cp:lastPrinted>2020-08-18T07:30:41Z</cp:lastPrinted>
  <dcterms:created xsi:type="dcterms:W3CDTF">2010-05-21T10:35:54Z</dcterms:created>
  <dcterms:modified xsi:type="dcterms:W3CDTF">2026-09-16T13:16:02Z</dcterms:modified>
  <cp:category>PowerPoint</cp:category>
</cp:coreProperties>
</file>